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77" autoAdjust="0"/>
  </p:normalViewPr>
  <p:slideViewPr>
    <p:cSldViewPr>
      <p:cViewPr varScale="1">
        <p:scale>
          <a:sx n="74" d="100"/>
          <a:sy n="74" d="100"/>
        </p:scale>
        <p:origin x="-1902" y="-90"/>
      </p:cViewPr>
      <p:guideLst>
        <p:guide orient="horz" pos="2160"/>
        <p:guide pos="2880"/>
      </p:guideLst>
    </p:cSldViewPr>
  </p:slideViewPr>
  <p:outlineViewPr>
    <p:cViewPr>
      <p:scale>
        <a:sx n="33" d="100"/>
        <a:sy n="33" d="100"/>
      </p:scale>
      <p:origin x="22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6F15528-21DE-4FAA-801E-634DDDAF4B2B}"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4/5/2023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124200"/>
            <a:ext cx="6781800" cy="1447800"/>
          </a:xfrm>
        </p:spPr>
        <p:txBody>
          <a:bodyPr>
            <a:normAutofit/>
          </a:bodyPr>
          <a:lstStyle/>
          <a:p>
            <a:r>
              <a:rPr lang="en-IN" sz="2000" b="1" dirty="0" smtClean="0">
                <a:solidFill>
                  <a:schemeClr val="accent3">
                    <a:lumMod val="50000"/>
                  </a:schemeClr>
                </a:solidFill>
              </a:rPr>
              <a:t>DR. MOHAMED SHARIF. J</a:t>
            </a:r>
          </a:p>
          <a:p>
            <a:r>
              <a:rPr lang="en-IN" dirty="0" smtClean="0">
                <a:solidFill>
                  <a:schemeClr val="accent4"/>
                </a:solidFill>
              </a:rPr>
              <a:t>Assistant Professor of Commerce</a:t>
            </a:r>
          </a:p>
          <a:p>
            <a:r>
              <a:rPr lang="en-IN" dirty="0" smtClean="0">
                <a:solidFill>
                  <a:schemeClr val="accent4"/>
                </a:solidFill>
              </a:rPr>
              <a:t>Jamal Mohamed College (Autonomous)</a:t>
            </a:r>
          </a:p>
          <a:p>
            <a:r>
              <a:rPr lang="en-IN" dirty="0" smtClean="0">
                <a:solidFill>
                  <a:schemeClr val="accent4"/>
                </a:solidFill>
              </a:rPr>
              <a:t>Tiruchirappalli - 620021</a:t>
            </a:r>
            <a:endParaRPr lang="en-IN" dirty="0">
              <a:solidFill>
                <a:schemeClr val="accent4"/>
              </a:solidFill>
            </a:endParaRPr>
          </a:p>
        </p:txBody>
      </p:sp>
      <p:sp>
        <p:nvSpPr>
          <p:cNvPr id="2" name="Title 1"/>
          <p:cNvSpPr>
            <a:spLocks noGrp="1"/>
          </p:cNvSpPr>
          <p:nvPr>
            <p:ph type="ctrTitle"/>
          </p:nvPr>
        </p:nvSpPr>
        <p:spPr>
          <a:xfrm>
            <a:off x="722376" y="609600"/>
            <a:ext cx="7772400" cy="1676400"/>
          </a:xfrm>
        </p:spPr>
        <p:txBody>
          <a:bodyPr/>
          <a:lstStyle/>
          <a:p>
            <a:pPr algn="ctr"/>
            <a:r>
              <a:rPr lang="en-IN" b="1" dirty="0" smtClean="0">
                <a:solidFill>
                  <a:schemeClr val="accent5">
                    <a:lumMod val="50000"/>
                  </a:schemeClr>
                </a:solidFill>
                <a:effectLst/>
              </a:rPr>
              <a:t>PRACTICAL</a:t>
            </a:r>
            <a:r>
              <a:rPr lang="en-IN" b="1" dirty="0" smtClean="0">
                <a:solidFill>
                  <a:schemeClr val="accent5">
                    <a:lumMod val="50000"/>
                  </a:schemeClr>
                </a:solidFill>
              </a:rPr>
              <a:t> </a:t>
            </a:r>
            <a:r>
              <a:rPr lang="en-IN" b="1" dirty="0" smtClean="0">
                <a:solidFill>
                  <a:schemeClr val="accent5">
                    <a:lumMod val="50000"/>
                  </a:schemeClr>
                </a:solidFill>
                <a:effectLst/>
              </a:rPr>
              <a:t>COSTING</a:t>
            </a:r>
            <a:r>
              <a:rPr lang="en-IN" dirty="0" smtClean="0">
                <a:effectLst/>
              </a:rPr>
              <a:t/>
            </a:r>
            <a:br>
              <a:rPr lang="en-IN" dirty="0" smtClean="0">
                <a:effectLst/>
              </a:rPr>
            </a:br>
            <a:r>
              <a:rPr lang="en-IN" sz="3600" b="1" dirty="0" smtClean="0">
                <a:solidFill>
                  <a:schemeClr val="accent2">
                    <a:lumMod val="75000"/>
                  </a:schemeClr>
                </a:solidFill>
                <a:effectLst/>
              </a:rPr>
              <a:t>(20UCO4CC8)</a:t>
            </a:r>
            <a:r>
              <a:rPr lang="en-IN" b="1" dirty="0" smtClean="0">
                <a:solidFill>
                  <a:schemeClr val="accent2">
                    <a:lumMod val="75000"/>
                  </a:schemeClr>
                </a:solidFill>
                <a:effectLst/>
              </a:rPr>
              <a:t> </a:t>
            </a:r>
            <a:endParaRPr lang="en-IN" b="1" dirty="0">
              <a:solidFill>
                <a:schemeClr val="accent2">
                  <a:lumMod val="75000"/>
                </a:schemeClr>
              </a:solidFill>
            </a:endParaRPr>
          </a:p>
        </p:txBody>
      </p:sp>
    </p:spTree>
    <p:extLst>
      <p:ext uri="{BB962C8B-B14F-4D97-AF65-F5344CB8AC3E}">
        <p14:creationId xmlns:p14="http://schemas.microsoft.com/office/powerpoint/2010/main" val="2028651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COSTING SYSTEM</a:t>
            </a:r>
          </a:p>
        </p:txBody>
      </p:sp>
      <p:sp>
        <p:nvSpPr>
          <p:cNvPr id="3" name="Content Placeholder 2"/>
          <p:cNvSpPr>
            <a:spLocks noGrp="1"/>
          </p:cNvSpPr>
          <p:nvPr>
            <p:ph idx="1"/>
          </p:nvPr>
        </p:nvSpPr>
        <p:spPr/>
        <p:txBody>
          <a:bodyPr/>
          <a:lstStyle/>
          <a:p>
            <a:pPr>
              <a:lnSpc>
                <a:spcPct val="200000"/>
              </a:lnSpc>
              <a:buFont typeface="Wingdings" pitchFamily="2" charset="2"/>
              <a:buChar char="Ø"/>
            </a:pPr>
            <a:r>
              <a:rPr lang="en-IN" b="1" dirty="0" smtClean="0"/>
              <a:t> Historical Cost System</a:t>
            </a:r>
          </a:p>
          <a:p>
            <a:pPr>
              <a:lnSpc>
                <a:spcPct val="200000"/>
              </a:lnSpc>
              <a:buFont typeface="Wingdings" pitchFamily="2" charset="2"/>
              <a:buChar char="Ø"/>
            </a:pPr>
            <a:r>
              <a:rPr lang="en-IN" b="1" dirty="0" smtClean="0"/>
              <a:t> Estimated Cost System</a:t>
            </a:r>
          </a:p>
          <a:p>
            <a:pPr>
              <a:lnSpc>
                <a:spcPct val="200000"/>
              </a:lnSpc>
              <a:buFont typeface="Wingdings" pitchFamily="2" charset="2"/>
              <a:buChar char="Ø"/>
            </a:pPr>
            <a:r>
              <a:rPr lang="en-IN" b="1" dirty="0" smtClean="0"/>
              <a:t> Standard Cost System </a:t>
            </a:r>
            <a:endParaRPr lang="en-IN" b="1" dirty="0"/>
          </a:p>
        </p:txBody>
      </p:sp>
    </p:spTree>
    <p:extLst>
      <p:ext uri="{BB962C8B-B14F-4D97-AF65-F5344CB8AC3E}">
        <p14:creationId xmlns:p14="http://schemas.microsoft.com/office/powerpoint/2010/main" val="359484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COSTING METHODS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0714152"/>
              </p:ext>
            </p:extLst>
          </p:nvPr>
        </p:nvGraphicFramePr>
        <p:xfrm>
          <a:off x="457200" y="2286000"/>
          <a:ext cx="8229600" cy="3200400"/>
        </p:xfrm>
        <a:graphic>
          <a:graphicData uri="http://schemas.openxmlformats.org/drawingml/2006/table">
            <a:tbl>
              <a:tblPr firstRow="1" bandRow="1">
                <a:tableStyleId>{5C22544A-7EE6-4342-B048-85BDC9FD1C3A}</a:tableStyleId>
              </a:tblPr>
              <a:tblGrid>
                <a:gridCol w="4114800"/>
                <a:gridCol w="4114800"/>
              </a:tblGrid>
              <a:tr h="640080">
                <a:tc>
                  <a:txBody>
                    <a:bodyPr/>
                    <a:lstStyle/>
                    <a:p>
                      <a:pPr algn="ctr"/>
                      <a:r>
                        <a:rPr lang="en-IN" sz="2400" b="1" dirty="0" smtClean="0"/>
                        <a:t>Specific Order Costing</a:t>
                      </a:r>
                      <a:endParaRPr lang="en-IN" sz="2400" b="1" dirty="0"/>
                    </a:p>
                  </a:txBody>
                  <a:tcPr anchor="ctr"/>
                </a:tc>
                <a:tc>
                  <a:txBody>
                    <a:bodyPr/>
                    <a:lstStyle/>
                    <a:p>
                      <a:pPr algn="ctr"/>
                      <a:r>
                        <a:rPr lang="en-IN" sz="2400" b="1" dirty="0" smtClean="0"/>
                        <a:t>Operation Costing</a:t>
                      </a:r>
                      <a:endParaRPr lang="en-IN" sz="2400" b="1" dirty="0"/>
                    </a:p>
                  </a:txBody>
                  <a:tcPr anchor="ctr"/>
                </a:tc>
              </a:tr>
              <a:tr h="640080">
                <a:tc>
                  <a:txBody>
                    <a:bodyPr/>
                    <a:lstStyle/>
                    <a:p>
                      <a:pPr algn="ctr"/>
                      <a:r>
                        <a:rPr lang="en-IN" sz="2400" dirty="0" smtClean="0"/>
                        <a:t>Job Costing</a:t>
                      </a:r>
                      <a:endParaRPr lang="en-IN" sz="2400" dirty="0"/>
                    </a:p>
                  </a:txBody>
                  <a:tcPr anchor="ctr"/>
                </a:tc>
                <a:tc>
                  <a:txBody>
                    <a:bodyPr/>
                    <a:lstStyle/>
                    <a:p>
                      <a:pPr algn="ctr"/>
                      <a:r>
                        <a:rPr lang="en-IN" sz="2400" dirty="0" smtClean="0"/>
                        <a:t>Output Costing</a:t>
                      </a:r>
                      <a:endParaRPr lang="en-IN" sz="2400" dirty="0"/>
                    </a:p>
                  </a:txBody>
                  <a:tcPr anchor="ctr"/>
                </a:tc>
              </a:tr>
              <a:tr h="640080">
                <a:tc>
                  <a:txBody>
                    <a:bodyPr/>
                    <a:lstStyle/>
                    <a:p>
                      <a:pPr algn="ctr"/>
                      <a:r>
                        <a:rPr lang="en-IN" sz="2400" dirty="0" smtClean="0"/>
                        <a:t>Batch Costing</a:t>
                      </a:r>
                      <a:endParaRPr lang="en-IN" sz="2400" dirty="0"/>
                    </a:p>
                  </a:txBody>
                  <a:tcPr anchor="ctr"/>
                </a:tc>
                <a:tc>
                  <a:txBody>
                    <a:bodyPr/>
                    <a:lstStyle/>
                    <a:p>
                      <a:pPr algn="ctr" rtl="0"/>
                      <a:r>
                        <a:rPr lang="en-IN" sz="2400" dirty="0" smtClean="0"/>
                        <a:t>Process Costing</a:t>
                      </a:r>
                      <a:endParaRPr lang="en-IN" sz="2400" dirty="0"/>
                    </a:p>
                  </a:txBody>
                  <a:tcPr anchor="ctr"/>
                </a:tc>
              </a:tr>
              <a:tr h="640080">
                <a:tc>
                  <a:txBody>
                    <a:bodyPr/>
                    <a:lstStyle/>
                    <a:p>
                      <a:pPr algn="ctr"/>
                      <a:r>
                        <a:rPr lang="en-IN" sz="2400" dirty="0" smtClean="0"/>
                        <a:t>Contract Costing</a:t>
                      </a:r>
                      <a:endParaRPr lang="en-IN" sz="2400" dirty="0"/>
                    </a:p>
                  </a:txBody>
                  <a:tcPr anchor="ctr"/>
                </a:tc>
                <a:tc>
                  <a:txBody>
                    <a:bodyPr/>
                    <a:lstStyle/>
                    <a:p>
                      <a:pPr algn="ctr"/>
                      <a:r>
                        <a:rPr lang="en-IN" sz="2400" dirty="0" smtClean="0"/>
                        <a:t>Service Costing</a:t>
                      </a:r>
                      <a:endParaRPr lang="en-IN" sz="2400" dirty="0"/>
                    </a:p>
                  </a:txBody>
                  <a:tcPr anchor="ctr"/>
                </a:tc>
              </a:tr>
              <a:tr h="640080">
                <a:tc>
                  <a:txBody>
                    <a:bodyPr/>
                    <a:lstStyle/>
                    <a:p>
                      <a:pPr algn="ctr"/>
                      <a:r>
                        <a:rPr lang="en-IN" sz="2400" dirty="0" smtClean="0"/>
                        <a:t>Cost Plus Costing</a:t>
                      </a:r>
                      <a:endParaRPr lang="en-IN" sz="2400" dirty="0"/>
                    </a:p>
                  </a:txBody>
                  <a:tcPr anchor="ctr"/>
                </a:tc>
                <a:tc>
                  <a:txBody>
                    <a:bodyPr/>
                    <a:lstStyle/>
                    <a:p>
                      <a:pPr algn="ctr"/>
                      <a:r>
                        <a:rPr lang="en-IN" sz="2400" dirty="0" smtClean="0"/>
                        <a:t>Composite Costing</a:t>
                      </a:r>
                      <a:endParaRPr lang="en-IN" sz="2400" dirty="0"/>
                    </a:p>
                  </a:txBody>
                  <a:tcPr anchor="ctr"/>
                </a:tc>
              </a:tr>
            </a:tbl>
          </a:graphicData>
        </a:graphic>
      </p:graphicFrame>
    </p:spTree>
    <p:extLst>
      <p:ext uri="{BB962C8B-B14F-4D97-AF65-F5344CB8AC3E}">
        <p14:creationId xmlns:p14="http://schemas.microsoft.com/office/powerpoint/2010/main" val="4004787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14300" indent="0"/>
            <a:r>
              <a:rPr lang="en-IN" b="1" dirty="0"/>
              <a:t>Need for cost </a:t>
            </a:r>
            <a:r>
              <a:rPr lang="en-IN" b="1" dirty="0" smtClean="0"/>
              <a:t>classification</a:t>
            </a:r>
            <a:endParaRPr lang="en-IN" dirty="0"/>
          </a:p>
        </p:txBody>
      </p:sp>
      <p:sp>
        <p:nvSpPr>
          <p:cNvPr id="3" name="Content Placeholder 2"/>
          <p:cNvSpPr>
            <a:spLocks noGrp="1"/>
          </p:cNvSpPr>
          <p:nvPr>
            <p:ph idx="1"/>
          </p:nvPr>
        </p:nvSpPr>
        <p:spPr>
          <a:xfrm>
            <a:off x="457200" y="1981200"/>
            <a:ext cx="8229600" cy="4144963"/>
          </a:xfrm>
        </p:spPr>
        <p:txBody>
          <a:bodyPr/>
          <a:lstStyle/>
          <a:p>
            <a:pPr>
              <a:buFont typeface="Wingdings" pitchFamily="2" charset="2"/>
              <a:buChar char="Ø"/>
            </a:pPr>
            <a:r>
              <a:rPr lang="en-IN" dirty="0" smtClean="0"/>
              <a:t> Ascertainment </a:t>
            </a:r>
            <a:r>
              <a:rPr lang="en-IN" dirty="0"/>
              <a:t>of profits </a:t>
            </a:r>
            <a:r>
              <a:rPr lang="en-IN" dirty="0" smtClean="0"/>
              <a:t>periodically</a:t>
            </a:r>
          </a:p>
          <a:p>
            <a:pPr>
              <a:lnSpc>
                <a:spcPct val="200000"/>
              </a:lnSpc>
              <a:buFont typeface="Wingdings" pitchFamily="2" charset="2"/>
              <a:buChar char="Ø"/>
            </a:pPr>
            <a:r>
              <a:rPr lang="en-IN" dirty="0" smtClean="0"/>
              <a:t> In </a:t>
            </a:r>
            <a:r>
              <a:rPr lang="en-IN" dirty="0"/>
              <a:t>budgeting and planning </a:t>
            </a:r>
            <a:r>
              <a:rPr lang="en-IN" dirty="0" smtClean="0"/>
              <a:t>process</a:t>
            </a:r>
          </a:p>
          <a:p>
            <a:pPr>
              <a:lnSpc>
                <a:spcPct val="200000"/>
              </a:lnSpc>
              <a:buFont typeface="Wingdings" pitchFamily="2" charset="2"/>
              <a:buChar char="Ø"/>
            </a:pPr>
            <a:r>
              <a:rPr lang="en-IN" dirty="0" smtClean="0"/>
              <a:t> Controlling cost</a:t>
            </a:r>
          </a:p>
          <a:p>
            <a:pPr>
              <a:lnSpc>
                <a:spcPct val="200000"/>
              </a:lnSpc>
              <a:buFont typeface="Wingdings" pitchFamily="2" charset="2"/>
              <a:buChar char="Ø"/>
            </a:pPr>
            <a:r>
              <a:rPr lang="en-IN" dirty="0" smtClean="0"/>
              <a:t> Pricing policy</a:t>
            </a:r>
          </a:p>
          <a:p>
            <a:pPr>
              <a:lnSpc>
                <a:spcPct val="200000"/>
              </a:lnSpc>
              <a:buFont typeface="Wingdings" pitchFamily="2" charset="2"/>
              <a:buChar char="Ø"/>
            </a:pPr>
            <a:r>
              <a:rPr lang="en-IN" dirty="0" smtClean="0"/>
              <a:t> Current </a:t>
            </a:r>
            <a:r>
              <a:rPr lang="en-IN" dirty="0"/>
              <a:t>application of plans and policies </a:t>
            </a:r>
          </a:p>
        </p:txBody>
      </p:sp>
    </p:spTree>
    <p:extLst>
      <p:ext uri="{BB962C8B-B14F-4D97-AF65-F5344CB8AC3E}">
        <p14:creationId xmlns:p14="http://schemas.microsoft.com/office/powerpoint/2010/main" val="1561039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CLASSIFICATION OF COST</a:t>
            </a:r>
          </a:p>
        </p:txBody>
      </p:sp>
      <p:sp>
        <p:nvSpPr>
          <p:cNvPr id="3" name="Content Placeholder 2"/>
          <p:cNvSpPr>
            <a:spLocks noGrp="1"/>
          </p:cNvSpPr>
          <p:nvPr>
            <p:ph idx="1"/>
          </p:nvPr>
        </p:nvSpPr>
        <p:spPr>
          <a:xfrm>
            <a:off x="457200" y="1600200"/>
            <a:ext cx="8229600" cy="5105400"/>
          </a:xfrm>
        </p:spPr>
        <p:txBody>
          <a:bodyPr>
            <a:normAutofit lnSpcReduction="10000"/>
          </a:bodyPr>
          <a:lstStyle/>
          <a:p>
            <a:pPr marL="114300" indent="0">
              <a:buNone/>
            </a:pPr>
            <a:r>
              <a:rPr lang="en-IN" b="1" dirty="0"/>
              <a:t>On the basis of </a:t>
            </a:r>
            <a:r>
              <a:rPr lang="en-IN" b="1" dirty="0" smtClean="0"/>
              <a:t>element </a:t>
            </a:r>
            <a:r>
              <a:rPr lang="en-IN" b="1" dirty="0"/>
              <a:t>of cost</a:t>
            </a:r>
            <a:r>
              <a:rPr lang="en-IN" dirty="0" smtClean="0"/>
              <a:t>:</a:t>
            </a:r>
          </a:p>
          <a:p>
            <a:pPr>
              <a:buFont typeface="Wingdings" pitchFamily="2" charset="2"/>
              <a:buChar char="Ø"/>
            </a:pPr>
            <a:r>
              <a:rPr lang="en-IN" dirty="0" smtClean="0"/>
              <a:t> Material cost</a:t>
            </a:r>
          </a:p>
          <a:p>
            <a:pPr>
              <a:buFont typeface="Wingdings" pitchFamily="2" charset="2"/>
              <a:buChar char="Ø"/>
            </a:pPr>
            <a:r>
              <a:rPr lang="en-IN" dirty="0" smtClean="0"/>
              <a:t> Labour cost</a:t>
            </a:r>
          </a:p>
          <a:p>
            <a:pPr>
              <a:buFont typeface="Wingdings" pitchFamily="2" charset="2"/>
              <a:buChar char="Ø"/>
            </a:pPr>
            <a:r>
              <a:rPr lang="en-IN" dirty="0" smtClean="0"/>
              <a:t> Direct expenses</a:t>
            </a:r>
          </a:p>
          <a:p>
            <a:pPr>
              <a:buFont typeface="Wingdings" pitchFamily="2" charset="2"/>
              <a:buChar char="Ø"/>
            </a:pPr>
            <a:r>
              <a:rPr lang="en-IN" dirty="0" smtClean="0"/>
              <a:t> overheads </a:t>
            </a:r>
          </a:p>
          <a:p>
            <a:pPr>
              <a:buFont typeface="Wingdings" pitchFamily="2" charset="2"/>
              <a:buChar char="Ø"/>
            </a:pPr>
            <a:endParaRPr lang="en-IN" sz="1300" dirty="0" smtClean="0"/>
          </a:p>
          <a:p>
            <a:pPr marL="114300" indent="0">
              <a:buNone/>
            </a:pPr>
            <a:r>
              <a:rPr lang="en-IN" b="1" dirty="0" smtClean="0"/>
              <a:t>On </a:t>
            </a:r>
            <a:r>
              <a:rPr lang="en-IN" b="1" dirty="0"/>
              <a:t>the basis of function</a:t>
            </a:r>
            <a:r>
              <a:rPr lang="en-IN" b="1" dirty="0" smtClean="0"/>
              <a:t>:</a:t>
            </a:r>
          </a:p>
          <a:p>
            <a:pPr>
              <a:buFont typeface="Wingdings" pitchFamily="2" charset="2"/>
              <a:buChar char="Ø"/>
            </a:pPr>
            <a:r>
              <a:rPr lang="en-IN" dirty="0" smtClean="0"/>
              <a:t> Production cost</a:t>
            </a:r>
          </a:p>
          <a:p>
            <a:pPr>
              <a:buFont typeface="Wingdings" pitchFamily="2" charset="2"/>
              <a:buChar char="Ø"/>
            </a:pPr>
            <a:r>
              <a:rPr lang="en-IN" dirty="0" smtClean="0"/>
              <a:t> Administration cost</a:t>
            </a:r>
          </a:p>
          <a:p>
            <a:pPr>
              <a:buFont typeface="Wingdings" pitchFamily="2" charset="2"/>
              <a:buChar char="Ø"/>
            </a:pPr>
            <a:r>
              <a:rPr lang="en-IN" dirty="0" smtClean="0"/>
              <a:t> Selling cost</a:t>
            </a:r>
          </a:p>
          <a:p>
            <a:pPr>
              <a:buFont typeface="Wingdings" pitchFamily="2" charset="2"/>
              <a:buChar char="Ø"/>
            </a:pPr>
            <a:r>
              <a:rPr lang="en-IN" dirty="0" smtClean="0"/>
              <a:t> Distribution cost</a:t>
            </a:r>
          </a:p>
          <a:p>
            <a:pPr>
              <a:buFont typeface="Wingdings" pitchFamily="2" charset="2"/>
              <a:buChar char="Ø"/>
            </a:pPr>
            <a:r>
              <a:rPr lang="en-IN" dirty="0" smtClean="0"/>
              <a:t> Finance cost</a:t>
            </a:r>
          </a:p>
          <a:p>
            <a:pPr>
              <a:buFont typeface="Wingdings" pitchFamily="2" charset="2"/>
              <a:buChar char="Ø"/>
            </a:pPr>
            <a:r>
              <a:rPr lang="en-IN" dirty="0" smtClean="0"/>
              <a:t> Research and Development cost </a:t>
            </a:r>
            <a:endParaRPr lang="en-IN" dirty="0"/>
          </a:p>
        </p:txBody>
      </p:sp>
    </p:spTree>
    <p:extLst>
      <p:ext uri="{BB962C8B-B14F-4D97-AF65-F5344CB8AC3E}">
        <p14:creationId xmlns:p14="http://schemas.microsoft.com/office/powerpoint/2010/main" val="517800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600200"/>
            <a:ext cx="8229600" cy="5105400"/>
          </a:xfrm>
        </p:spPr>
        <p:txBody>
          <a:bodyPr>
            <a:normAutofit/>
          </a:bodyPr>
          <a:lstStyle/>
          <a:p>
            <a:pPr marL="114300" indent="0">
              <a:buNone/>
            </a:pPr>
            <a:r>
              <a:rPr lang="en-IN" b="1" dirty="0"/>
              <a:t>On the basis of controllability</a:t>
            </a:r>
            <a:r>
              <a:rPr lang="en-IN" b="1" dirty="0" smtClean="0"/>
              <a:t>:</a:t>
            </a:r>
          </a:p>
          <a:p>
            <a:pPr>
              <a:buFont typeface="Wingdings" pitchFamily="2" charset="2"/>
              <a:buChar char="Ø"/>
            </a:pPr>
            <a:r>
              <a:rPr lang="en-IN" dirty="0" smtClean="0"/>
              <a:t> Variable cost</a:t>
            </a:r>
          </a:p>
          <a:p>
            <a:pPr>
              <a:buFont typeface="Wingdings" pitchFamily="2" charset="2"/>
              <a:buChar char="Ø"/>
            </a:pPr>
            <a:r>
              <a:rPr lang="en-IN" dirty="0" smtClean="0"/>
              <a:t> Fixed cost</a:t>
            </a:r>
          </a:p>
          <a:p>
            <a:pPr>
              <a:buFont typeface="Wingdings" pitchFamily="2" charset="2"/>
              <a:buChar char="Ø"/>
            </a:pPr>
            <a:r>
              <a:rPr lang="en-IN" dirty="0" smtClean="0"/>
              <a:t> Semi-variable cost</a:t>
            </a:r>
          </a:p>
          <a:p>
            <a:pPr marL="114300" indent="0">
              <a:buNone/>
            </a:pPr>
            <a:endParaRPr lang="en-IN" sz="1200" dirty="0" smtClean="0"/>
          </a:p>
          <a:p>
            <a:pPr marL="114300" indent="0">
              <a:buNone/>
            </a:pPr>
            <a:r>
              <a:rPr lang="en-IN" b="1" dirty="0" smtClean="0"/>
              <a:t>On </a:t>
            </a:r>
            <a:r>
              <a:rPr lang="en-IN" b="1" dirty="0"/>
              <a:t>the basis of normally</a:t>
            </a:r>
            <a:r>
              <a:rPr lang="en-IN" b="1" dirty="0" smtClean="0"/>
              <a:t>:</a:t>
            </a:r>
          </a:p>
          <a:p>
            <a:pPr>
              <a:buFont typeface="Wingdings" pitchFamily="2" charset="2"/>
              <a:buChar char="Ø"/>
            </a:pPr>
            <a:r>
              <a:rPr lang="en-IN" dirty="0" smtClean="0"/>
              <a:t> Normal cost</a:t>
            </a:r>
          </a:p>
          <a:p>
            <a:pPr>
              <a:buFont typeface="Wingdings" pitchFamily="2" charset="2"/>
              <a:buChar char="Ø"/>
            </a:pPr>
            <a:r>
              <a:rPr lang="en-IN" dirty="0" smtClean="0"/>
              <a:t> Abnormal </a:t>
            </a:r>
            <a:r>
              <a:rPr lang="en-IN" dirty="0"/>
              <a:t>cost </a:t>
            </a:r>
            <a:endParaRPr lang="en-IN" dirty="0" smtClean="0"/>
          </a:p>
          <a:p>
            <a:pPr marL="114300" indent="0">
              <a:buNone/>
            </a:pPr>
            <a:endParaRPr lang="en-IN" sz="1400" dirty="0" smtClean="0"/>
          </a:p>
          <a:p>
            <a:pPr marL="114300" indent="0">
              <a:buNone/>
            </a:pPr>
            <a:r>
              <a:rPr lang="en-IN" b="1" dirty="0" smtClean="0"/>
              <a:t>On </a:t>
            </a:r>
            <a:r>
              <a:rPr lang="en-IN" b="1" dirty="0"/>
              <a:t>the basis of identify ability</a:t>
            </a:r>
            <a:r>
              <a:rPr lang="en-IN" b="1" dirty="0" smtClean="0"/>
              <a:t>:</a:t>
            </a:r>
            <a:endParaRPr lang="en-IN" dirty="0" smtClean="0"/>
          </a:p>
          <a:p>
            <a:pPr>
              <a:buFont typeface="Wingdings" pitchFamily="2" charset="2"/>
              <a:buChar char="Ø"/>
            </a:pPr>
            <a:r>
              <a:rPr lang="en-IN" dirty="0" smtClean="0"/>
              <a:t> Direct cost</a:t>
            </a:r>
          </a:p>
          <a:p>
            <a:pPr>
              <a:buFont typeface="Wingdings" pitchFamily="2" charset="2"/>
              <a:buChar char="Ø"/>
            </a:pPr>
            <a:r>
              <a:rPr lang="en-IN" dirty="0" smtClean="0"/>
              <a:t> Indirect cost </a:t>
            </a:r>
            <a:endParaRPr lang="en-IN" dirty="0"/>
          </a:p>
        </p:txBody>
      </p:sp>
    </p:spTree>
    <p:extLst>
      <p:ext uri="{BB962C8B-B14F-4D97-AF65-F5344CB8AC3E}">
        <p14:creationId xmlns:p14="http://schemas.microsoft.com/office/powerpoint/2010/main" val="251162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752600"/>
            <a:ext cx="8229600" cy="4953000"/>
          </a:xfrm>
        </p:spPr>
        <p:txBody>
          <a:bodyPr>
            <a:normAutofit fontScale="92500" lnSpcReduction="20000"/>
          </a:bodyPr>
          <a:lstStyle/>
          <a:p>
            <a:pPr marL="114300" indent="0">
              <a:buNone/>
            </a:pPr>
            <a:r>
              <a:rPr lang="en-IN" b="1" dirty="0"/>
              <a:t>On the basis of investment</a:t>
            </a:r>
            <a:r>
              <a:rPr lang="en-IN" b="1" dirty="0" smtClean="0"/>
              <a:t>:</a:t>
            </a:r>
          </a:p>
          <a:p>
            <a:pPr>
              <a:lnSpc>
                <a:spcPct val="160000"/>
              </a:lnSpc>
              <a:buFont typeface="Wingdings" pitchFamily="2" charset="2"/>
              <a:buChar char="Ø"/>
            </a:pPr>
            <a:r>
              <a:rPr lang="en-IN" dirty="0" smtClean="0"/>
              <a:t> Capital cost</a:t>
            </a:r>
          </a:p>
          <a:p>
            <a:pPr>
              <a:lnSpc>
                <a:spcPct val="160000"/>
              </a:lnSpc>
              <a:buFont typeface="Wingdings" pitchFamily="2" charset="2"/>
              <a:buChar char="Ø"/>
            </a:pPr>
            <a:r>
              <a:rPr lang="en-IN" dirty="0" smtClean="0"/>
              <a:t> Revenue cost</a:t>
            </a:r>
          </a:p>
          <a:p>
            <a:pPr marL="114300" indent="0">
              <a:buNone/>
            </a:pPr>
            <a:endParaRPr lang="en-IN" sz="1400" dirty="0" smtClean="0"/>
          </a:p>
          <a:p>
            <a:pPr marL="114300" indent="0">
              <a:buNone/>
            </a:pPr>
            <a:r>
              <a:rPr lang="en-IN" b="1" dirty="0"/>
              <a:t>On the basis of time</a:t>
            </a:r>
            <a:r>
              <a:rPr lang="en-IN" b="1" dirty="0" smtClean="0"/>
              <a:t>:</a:t>
            </a:r>
          </a:p>
          <a:p>
            <a:pPr>
              <a:lnSpc>
                <a:spcPct val="160000"/>
              </a:lnSpc>
              <a:buFont typeface="Wingdings" pitchFamily="2" charset="2"/>
              <a:buChar char="Ø"/>
            </a:pPr>
            <a:r>
              <a:rPr lang="en-IN" dirty="0" smtClean="0"/>
              <a:t> Historical cost</a:t>
            </a:r>
          </a:p>
          <a:p>
            <a:pPr>
              <a:lnSpc>
                <a:spcPct val="160000"/>
              </a:lnSpc>
              <a:buFont typeface="Wingdings" pitchFamily="2" charset="2"/>
              <a:buChar char="Ø"/>
            </a:pPr>
            <a:r>
              <a:rPr lang="en-IN" dirty="0" smtClean="0"/>
              <a:t> Predetermine cost</a:t>
            </a:r>
          </a:p>
          <a:p>
            <a:pPr marL="114300" indent="0">
              <a:buNone/>
            </a:pPr>
            <a:endParaRPr lang="en-IN" sz="1400" dirty="0" smtClean="0"/>
          </a:p>
          <a:p>
            <a:pPr marL="114300" indent="0">
              <a:buNone/>
            </a:pPr>
            <a:r>
              <a:rPr lang="en-IN" b="1" dirty="0" smtClean="0"/>
              <a:t>On </a:t>
            </a:r>
            <a:r>
              <a:rPr lang="en-IN" b="1" dirty="0"/>
              <a:t>the basis of association with the product</a:t>
            </a:r>
            <a:r>
              <a:rPr lang="en-IN" b="1" dirty="0" smtClean="0"/>
              <a:t>:</a:t>
            </a:r>
          </a:p>
          <a:p>
            <a:pPr>
              <a:lnSpc>
                <a:spcPct val="170000"/>
              </a:lnSpc>
              <a:buFont typeface="Wingdings" pitchFamily="2" charset="2"/>
              <a:buChar char="Ø"/>
            </a:pPr>
            <a:r>
              <a:rPr lang="en-IN" dirty="0" smtClean="0"/>
              <a:t> Product cost</a:t>
            </a:r>
          </a:p>
          <a:p>
            <a:pPr>
              <a:lnSpc>
                <a:spcPct val="170000"/>
              </a:lnSpc>
              <a:buFont typeface="Wingdings" pitchFamily="2" charset="2"/>
              <a:buChar char="Ø"/>
            </a:pPr>
            <a:r>
              <a:rPr lang="en-IN" dirty="0" smtClean="0"/>
              <a:t> Period </a:t>
            </a:r>
            <a:r>
              <a:rPr lang="en-IN" dirty="0"/>
              <a:t>cost</a:t>
            </a:r>
          </a:p>
        </p:txBody>
      </p:sp>
    </p:spTree>
    <p:extLst>
      <p:ext uri="{BB962C8B-B14F-4D97-AF65-F5344CB8AC3E}">
        <p14:creationId xmlns:p14="http://schemas.microsoft.com/office/powerpoint/2010/main" val="807803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752600"/>
            <a:ext cx="8229600" cy="4953000"/>
          </a:xfrm>
        </p:spPr>
        <p:txBody>
          <a:bodyPr>
            <a:normAutofit/>
          </a:bodyPr>
          <a:lstStyle/>
          <a:p>
            <a:pPr marL="114300" indent="0">
              <a:buNone/>
            </a:pPr>
            <a:r>
              <a:rPr lang="en-IN" b="1" dirty="0"/>
              <a:t>On the basis of decision-making</a:t>
            </a:r>
            <a:r>
              <a:rPr lang="en-IN" b="1" dirty="0" smtClean="0"/>
              <a:t>:</a:t>
            </a:r>
          </a:p>
          <a:p>
            <a:pPr>
              <a:buFont typeface="Wingdings" pitchFamily="2" charset="2"/>
              <a:buChar char="Ø"/>
            </a:pPr>
            <a:r>
              <a:rPr lang="en-IN" dirty="0" smtClean="0"/>
              <a:t> Slink cost</a:t>
            </a:r>
          </a:p>
          <a:p>
            <a:pPr>
              <a:buFont typeface="Wingdings" pitchFamily="2" charset="2"/>
              <a:buChar char="Ø"/>
            </a:pPr>
            <a:r>
              <a:rPr lang="en-IN" dirty="0" smtClean="0"/>
              <a:t> Out </a:t>
            </a:r>
            <a:r>
              <a:rPr lang="en-IN" dirty="0"/>
              <a:t>of pocket </a:t>
            </a:r>
            <a:r>
              <a:rPr lang="en-IN" dirty="0" smtClean="0"/>
              <a:t>cost</a:t>
            </a:r>
          </a:p>
          <a:p>
            <a:pPr>
              <a:buFont typeface="Wingdings" pitchFamily="2" charset="2"/>
              <a:buChar char="Ø"/>
            </a:pPr>
            <a:r>
              <a:rPr lang="en-IN" dirty="0" smtClean="0"/>
              <a:t> Opportunity cost</a:t>
            </a:r>
          </a:p>
          <a:p>
            <a:pPr>
              <a:buFont typeface="Wingdings" pitchFamily="2" charset="2"/>
              <a:buChar char="Ø"/>
            </a:pPr>
            <a:r>
              <a:rPr lang="en-IN" dirty="0" smtClean="0"/>
              <a:t> Imputed cost</a:t>
            </a:r>
          </a:p>
          <a:p>
            <a:pPr>
              <a:buFont typeface="Wingdings" pitchFamily="2" charset="2"/>
              <a:buChar char="Ø"/>
            </a:pPr>
            <a:r>
              <a:rPr lang="en-IN" dirty="0" smtClean="0"/>
              <a:t> Marginal cost</a:t>
            </a:r>
          </a:p>
          <a:p>
            <a:pPr>
              <a:buFont typeface="Wingdings" pitchFamily="2" charset="2"/>
              <a:buChar char="Ø"/>
            </a:pPr>
            <a:r>
              <a:rPr lang="en-IN" dirty="0" smtClean="0"/>
              <a:t> Replacement cost</a:t>
            </a:r>
          </a:p>
          <a:p>
            <a:pPr>
              <a:buFont typeface="Wingdings" pitchFamily="2" charset="2"/>
              <a:buChar char="Ø"/>
            </a:pPr>
            <a:r>
              <a:rPr lang="en-IN" dirty="0" smtClean="0"/>
              <a:t> Avoidable </a:t>
            </a:r>
            <a:r>
              <a:rPr lang="en-IN" dirty="0"/>
              <a:t>and unavoidable </a:t>
            </a:r>
            <a:r>
              <a:rPr lang="en-IN" dirty="0" smtClean="0"/>
              <a:t>cost</a:t>
            </a:r>
          </a:p>
          <a:p>
            <a:pPr>
              <a:buFont typeface="Wingdings" pitchFamily="2" charset="2"/>
              <a:buChar char="Ø"/>
            </a:pPr>
            <a:r>
              <a:rPr lang="en-IN" dirty="0" smtClean="0"/>
              <a:t> Differential cost</a:t>
            </a:r>
          </a:p>
          <a:p>
            <a:pPr>
              <a:buFont typeface="Wingdings" pitchFamily="2" charset="2"/>
              <a:buChar char="Ø"/>
            </a:pPr>
            <a:r>
              <a:rPr lang="en-IN" dirty="0" smtClean="0"/>
              <a:t> Relevant </a:t>
            </a:r>
            <a:r>
              <a:rPr lang="en-IN" dirty="0"/>
              <a:t>and irrelevant </a:t>
            </a:r>
            <a:r>
              <a:rPr lang="en-IN" dirty="0" smtClean="0"/>
              <a:t>cost</a:t>
            </a:r>
          </a:p>
          <a:p>
            <a:pPr>
              <a:buFont typeface="Wingdings" pitchFamily="2" charset="2"/>
              <a:buChar char="Ø"/>
            </a:pPr>
            <a:r>
              <a:rPr lang="en-IN" dirty="0" smtClean="0"/>
              <a:t> Conversion </a:t>
            </a:r>
            <a:r>
              <a:rPr lang="en-IN" dirty="0"/>
              <a:t>cost</a:t>
            </a:r>
          </a:p>
        </p:txBody>
      </p:sp>
    </p:spTree>
    <p:extLst>
      <p:ext uri="{BB962C8B-B14F-4D97-AF65-F5344CB8AC3E}">
        <p14:creationId xmlns:p14="http://schemas.microsoft.com/office/powerpoint/2010/main" val="3779951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COST SHEET</a:t>
            </a:r>
          </a:p>
        </p:txBody>
      </p:sp>
      <p:sp>
        <p:nvSpPr>
          <p:cNvPr id="3" name="Content Placeholder 2"/>
          <p:cNvSpPr>
            <a:spLocks noGrp="1"/>
          </p:cNvSpPr>
          <p:nvPr>
            <p:ph idx="1"/>
          </p:nvPr>
        </p:nvSpPr>
        <p:spPr/>
        <p:txBody>
          <a:bodyPr>
            <a:normAutofit fontScale="92500" lnSpcReduction="20000"/>
          </a:bodyPr>
          <a:lstStyle/>
          <a:p>
            <a:pPr marL="114300" indent="0" algn="just">
              <a:lnSpc>
                <a:spcPct val="150000"/>
              </a:lnSpc>
              <a:buNone/>
            </a:pPr>
            <a:r>
              <a:rPr lang="en-IN" b="1" dirty="0" smtClean="0"/>
              <a:t>	Cost </a:t>
            </a:r>
            <a:r>
              <a:rPr lang="en-IN" b="1" dirty="0"/>
              <a:t>sheet is an analytical statement of </a:t>
            </a:r>
            <a:r>
              <a:rPr lang="en-IN" b="1" dirty="0" smtClean="0"/>
              <a:t>expenses relating </a:t>
            </a:r>
            <a:r>
              <a:rPr lang="en-IN" b="1" dirty="0"/>
              <a:t>to production of an article which </a:t>
            </a:r>
            <a:r>
              <a:rPr lang="en-IN" b="1" dirty="0" smtClean="0"/>
              <a:t>informs regarding </a:t>
            </a:r>
            <a:r>
              <a:rPr lang="en-IN" b="1" dirty="0"/>
              <a:t>total cost, per unit cost and quantity </a:t>
            </a:r>
            <a:r>
              <a:rPr lang="en-IN" b="1" dirty="0" smtClean="0"/>
              <a:t>of production. </a:t>
            </a:r>
          </a:p>
          <a:p>
            <a:pPr marL="114300" indent="0" algn="just">
              <a:buNone/>
            </a:pPr>
            <a:endParaRPr lang="en-IN" b="1" dirty="0" smtClean="0"/>
          </a:p>
          <a:p>
            <a:pPr marL="114300" indent="0" algn="just">
              <a:lnSpc>
                <a:spcPct val="160000"/>
              </a:lnSpc>
              <a:buNone/>
            </a:pPr>
            <a:r>
              <a:rPr lang="en-IN" b="1" dirty="0" smtClean="0"/>
              <a:t>	According </a:t>
            </a:r>
            <a:r>
              <a:rPr lang="en-IN" b="1" dirty="0"/>
              <a:t>to </a:t>
            </a:r>
            <a:r>
              <a:rPr lang="en-IN" b="1" dirty="0" err="1" smtClean="0">
                <a:solidFill>
                  <a:srgbClr val="FF0000"/>
                </a:solidFill>
              </a:rPr>
              <a:t>Wheldon</a:t>
            </a:r>
            <a:r>
              <a:rPr lang="en-IN" b="1" dirty="0" smtClean="0"/>
              <a:t> </a:t>
            </a:r>
            <a:r>
              <a:rPr lang="en-IN" b="1" dirty="0"/>
              <a:t>"Cost sheets are </a:t>
            </a:r>
            <a:r>
              <a:rPr lang="en-IN" b="1" dirty="0" smtClean="0"/>
              <a:t>prepared for </a:t>
            </a:r>
            <a:r>
              <a:rPr lang="en-IN" b="1" dirty="0"/>
              <a:t>the use of management and consequently, </a:t>
            </a:r>
            <a:r>
              <a:rPr lang="en-IN" b="1" dirty="0" smtClean="0"/>
              <a:t>they must </a:t>
            </a:r>
            <a:r>
              <a:rPr lang="en-IN" b="1" dirty="0"/>
              <a:t>include all the essential details which </a:t>
            </a:r>
            <a:r>
              <a:rPr lang="en-IN" b="1" dirty="0" smtClean="0"/>
              <a:t>will assist </a:t>
            </a:r>
            <a:r>
              <a:rPr lang="en-IN" b="1" dirty="0"/>
              <a:t>the manager in checking the efficiency </a:t>
            </a:r>
            <a:r>
              <a:rPr lang="en-IN" b="1" dirty="0" smtClean="0"/>
              <a:t>of production</a:t>
            </a:r>
            <a:r>
              <a:rPr lang="en-IN" b="1" dirty="0"/>
              <a:t>."</a:t>
            </a:r>
          </a:p>
        </p:txBody>
      </p:sp>
    </p:spTree>
    <p:extLst>
      <p:ext uri="{BB962C8B-B14F-4D97-AF65-F5344CB8AC3E}">
        <p14:creationId xmlns:p14="http://schemas.microsoft.com/office/powerpoint/2010/main" val="354183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COMPONENTS </a:t>
            </a:r>
            <a:r>
              <a:rPr lang="en-IN" b="1" dirty="0"/>
              <a:t>OF TOTAL COST</a:t>
            </a:r>
          </a:p>
        </p:txBody>
      </p:sp>
      <p:sp>
        <p:nvSpPr>
          <p:cNvPr id="3" name="Content Placeholder 2"/>
          <p:cNvSpPr>
            <a:spLocks noGrp="1"/>
          </p:cNvSpPr>
          <p:nvPr>
            <p:ph idx="1"/>
          </p:nvPr>
        </p:nvSpPr>
        <p:spPr/>
        <p:txBody>
          <a:bodyPr/>
          <a:lstStyle/>
          <a:p>
            <a:pPr>
              <a:lnSpc>
                <a:spcPct val="200000"/>
              </a:lnSpc>
              <a:buFont typeface="Wingdings" pitchFamily="2" charset="2"/>
              <a:buChar char="Ø"/>
            </a:pPr>
            <a:r>
              <a:rPr lang="en-IN" b="1" dirty="0" smtClean="0"/>
              <a:t> Prime cost</a:t>
            </a:r>
          </a:p>
          <a:p>
            <a:pPr>
              <a:lnSpc>
                <a:spcPct val="200000"/>
              </a:lnSpc>
              <a:buFont typeface="Wingdings" pitchFamily="2" charset="2"/>
              <a:buChar char="Ø"/>
            </a:pPr>
            <a:r>
              <a:rPr lang="en-IN" b="1" dirty="0" smtClean="0"/>
              <a:t> Factory </a:t>
            </a:r>
            <a:r>
              <a:rPr lang="en-IN" b="1" dirty="0"/>
              <a:t>cost or Work </a:t>
            </a:r>
            <a:r>
              <a:rPr lang="en-IN" b="1" dirty="0" smtClean="0"/>
              <a:t>cost</a:t>
            </a:r>
          </a:p>
          <a:p>
            <a:pPr>
              <a:lnSpc>
                <a:spcPct val="200000"/>
              </a:lnSpc>
              <a:buFont typeface="Wingdings" pitchFamily="2" charset="2"/>
              <a:buChar char="Ø"/>
            </a:pPr>
            <a:r>
              <a:rPr lang="en-IN" b="1" dirty="0" smtClean="0"/>
              <a:t> Office cost or Cost of production</a:t>
            </a:r>
          </a:p>
          <a:p>
            <a:pPr>
              <a:lnSpc>
                <a:spcPct val="200000"/>
              </a:lnSpc>
              <a:buFont typeface="Wingdings" pitchFamily="2" charset="2"/>
              <a:buChar char="Ø"/>
            </a:pPr>
            <a:r>
              <a:rPr lang="en-IN" b="1" dirty="0" smtClean="0"/>
              <a:t> Total </a:t>
            </a:r>
            <a:r>
              <a:rPr lang="en-IN" b="1" dirty="0"/>
              <a:t>cost or cost of </a:t>
            </a:r>
            <a:r>
              <a:rPr lang="en-IN" b="1" dirty="0" smtClean="0"/>
              <a:t>sales</a:t>
            </a:r>
            <a:endParaRPr lang="en-IN" b="1" dirty="0"/>
          </a:p>
        </p:txBody>
      </p:sp>
    </p:spTree>
    <p:extLst>
      <p:ext uri="{BB962C8B-B14F-4D97-AF65-F5344CB8AC3E}">
        <p14:creationId xmlns:p14="http://schemas.microsoft.com/office/powerpoint/2010/main" val="4217807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COST EQUATIONS</a:t>
            </a:r>
            <a:endParaRPr lang="en-IN" b="1" dirty="0"/>
          </a:p>
        </p:txBody>
      </p:sp>
      <p:sp>
        <p:nvSpPr>
          <p:cNvPr id="3" name="Content Placeholder 2"/>
          <p:cNvSpPr>
            <a:spLocks noGrp="1"/>
          </p:cNvSpPr>
          <p:nvPr>
            <p:ph idx="1"/>
          </p:nvPr>
        </p:nvSpPr>
        <p:spPr>
          <a:xfrm>
            <a:off x="457200" y="1676400"/>
            <a:ext cx="8229600" cy="5105400"/>
          </a:xfrm>
        </p:spPr>
        <p:txBody>
          <a:bodyPr/>
          <a:lstStyle/>
          <a:p>
            <a:pPr marL="114300" indent="0">
              <a:buNone/>
            </a:pPr>
            <a:r>
              <a:rPr lang="en-IN" b="1" dirty="0"/>
              <a:t>Prime </a:t>
            </a:r>
            <a:r>
              <a:rPr lang="en-IN" b="1" dirty="0" smtClean="0"/>
              <a:t>Cost </a:t>
            </a:r>
            <a:r>
              <a:rPr lang="en-IN" dirty="0" smtClean="0"/>
              <a:t>= Direct material cost </a:t>
            </a:r>
            <a:r>
              <a:rPr lang="en-IN" dirty="0"/>
              <a:t>+ </a:t>
            </a:r>
            <a:r>
              <a:rPr lang="en-IN" dirty="0" smtClean="0"/>
              <a:t>Direct labour cost  </a:t>
            </a:r>
          </a:p>
          <a:p>
            <a:pPr marL="114300" indent="0">
              <a:buNone/>
            </a:pPr>
            <a:r>
              <a:rPr lang="en-IN" dirty="0"/>
              <a:t> </a:t>
            </a:r>
            <a:r>
              <a:rPr lang="en-IN" dirty="0" smtClean="0"/>
              <a:t>                     + Direct expenses</a:t>
            </a:r>
          </a:p>
          <a:p>
            <a:pPr marL="114300" indent="0">
              <a:buNone/>
            </a:pPr>
            <a:endParaRPr lang="en-IN" b="1" dirty="0" smtClean="0"/>
          </a:p>
          <a:p>
            <a:pPr marL="114300" indent="0">
              <a:buNone/>
            </a:pPr>
            <a:r>
              <a:rPr lang="en-IN" b="1" dirty="0" smtClean="0"/>
              <a:t>Factory Cost </a:t>
            </a:r>
            <a:r>
              <a:rPr lang="en-IN" dirty="0" smtClean="0"/>
              <a:t>= Prime cost </a:t>
            </a:r>
            <a:r>
              <a:rPr lang="en-IN" dirty="0"/>
              <a:t>+ </a:t>
            </a:r>
            <a:r>
              <a:rPr lang="en-IN" dirty="0" smtClean="0"/>
              <a:t>Factory overhead </a:t>
            </a:r>
          </a:p>
          <a:p>
            <a:pPr marL="114300" indent="0">
              <a:buNone/>
            </a:pPr>
            <a:endParaRPr lang="en-IN" dirty="0"/>
          </a:p>
          <a:p>
            <a:pPr marL="114300" indent="0">
              <a:buNone/>
            </a:pPr>
            <a:r>
              <a:rPr lang="en-IN" b="1" dirty="0" smtClean="0"/>
              <a:t>Office Cost </a:t>
            </a:r>
            <a:r>
              <a:rPr lang="en-IN" dirty="0"/>
              <a:t>= </a:t>
            </a:r>
            <a:r>
              <a:rPr lang="en-IN" dirty="0" smtClean="0"/>
              <a:t>Factory cost </a:t>
            </a:r>
            <a:r>
              <a:rPr lang="en-IN" dirty="0"/>
              <a:t>+ </a:t>
            </a:r>
            <a:r>
              <a:rPr lang="en-IN" dirty="0" smtClean="0"/>
              <a:t>Office &amp; Administrative </a:t>
            </a:r>
          </a:p>
          <a:p>
            <a:pPr marL="114300" indent="0">
              <a:buNone/>
            </a:pPr>
            <a:r>
              <a:rPr lang="en-IN" dirty="0"/>
              <a:t>	</a:t>
            </a:r>
            <a:r>
              <a:rPr lang="en-IN" dirty="0" smtClean="0"/>
              <a:t>	   				  overhead </a:t>
            </a:r>
          </a:p>
          <a:p>
            <a:pPr marL="114300" indent="0">
              <a:buNone/>
            </a:pPr>
            <a:endParaRPr lang="en-IN" dirty="0" smtClean="0"/>
          </a:p>
          <a:p>
            <a:pPr marL="114300" indent="0">
              <a:buNone/>
            </a:pPr>
            <a:r>
              <a:rPr lang="en-IN" b="1" dirty="0" smtClean="0"/>
              <a:t>Total Cost </a:t>
            </a:r>
            <a:r>
              <a:rPr lang="en-IN" b="1" dirty="0"/>
              <a:t>or </a:t>
            </a:r>
            <a:r>
              <a:rPr lang="en-IN" b="1" dirty="0" smtClean="0"/>
              <a:t>Cost </a:t>
            </a:r>
            <a:r>
              <a:rPr lang="en-IN" b="1" dirty="0"/>
              <a:t>of </a:t>
            </a:r>
            <a:r>
              <a:rPr lang="en-IN" b="1" dirty="0" smtClean="0"/>
              <a:t>Sales</a:t>
            </a:r>
            <a:r>
              <a:rPr lang="en-IN" dirty="0" smtClean="0"/>
              <a:t> </a:t>
            </a:r>
            <a:r>
              <a:rPr lang="en-IN" dirty="0"/>
              <a:t>= </a:t>
            </a:r>
            <a:r>
              <a:rPr lang="en-IN" dirty="0" smtClean="0"/>
              <a:t>Office cost </a:t>
            </a:r>
            <a:r>
              <a:rPr lang="en-IN" dirty="0"/>
              <a:t>+ </a:t>
            </a:r>
            <a:r>
              <a:rPr lang="en-IN" dirty="0" smtClean="0"/>
              <a:t>Selling 							         overhead </a:t>
            </a:r>
            <a:endParaRPr lang="en-IN" dirty="0"/>
          </a:p>
        </p:txBody>
      </p:sp>
    </p:spTree>
    <p:extLst>
      <p:ext uri="{BB962C8B-B14F-4D97-AF65-F5344CB8AC3E}">
        <p14:creationId xmlns:p14="http://schemas.microsoft.com/office/powerpoint/2010/main" val="618018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81000"/>
            <a:ext cx="8183880" cy="6096000"/>
          </a:xfrm>
        </p:spPr>
        <p:txBody>
          <a:bodyPr>
            <a:normAutofit/>
          </a:bodyPr>
          <a:lstStyle/>
          <a:p>
            <a:pPr marL="0" indent="0" algn="just">
              <a:lnSpc>
                <a:spcPct val="150000"/>
              </a:lnSpc>
              <a:buNone/>
            </a:pPr>
            <a:r>
              <a:rPr lang="en-IN" sz="3500" b="1" cap="all" dirty="0" smtClean="0">
                <a:solidFill>
                  <a:srgbClr val="93A299">
                    <a:lumMod val="75000"/>
                  </a:srgbClr>
                </a:solidFill>
                <a:latin typeface="Book Antiqua"/>
                <a:ea typeface="+mj-ea"/>
                <a:cs typeface="+mj-cs"/>
              </a:rPr>
              <a:t>MEANING</a:t>
            </a:r>
          </a:p>
          <a:p>
            <a:pPr marL="0" indent="0" algn="just">
              <a:lnSpc>
                <a:spcPct val="150000"/>
              </a:lnSpc>
              <a:buNone/>
            </a:pPr>
            <a:endParaRPr lang="en-IN" sz="3200" dirty="0" smtClean="0">
              <a:latin typeface="+mj-lt"/>
            </a:endParaRPr>
          </a:p>
          <a:p>
            <a:pPr marL="0" indent="0" algn="just">
              <a:buNone/>
            </a:pPr>
            <a:r>
              <a:rPr lang="en-IN" dirty="0" smtClean="0">
                <a:latin typeface="+mj-lt"/>
              </a:rPr>
              <a:t>	"</a:t>
            </a:r>
            <a:r>
              <a:rPr lang="en-IN" b="1" dirty="0">
                <a:solidFill>
                  <a:srgbClr val="FF0000"/>
                </a:solidFill>
                <a:latin typeface="+mj-lt"/>
              </a:rPr>
              <a:t>Cost</a:t>
            </a:r>
            <a:r>
              <a:rPr lang="en-IN" dirty="0">
                <a:latin typeface="+mj-lt"/>
              </a:rPr>
              <a:t> is the amount of resource given up </a:t>
            </a:r>
            <a:r>
              <a:rPr lang="en-IN" dirty="0" smtClean="0">
                <a:latin typeface="+mj-lt"/>
              </a:rPr>
              <a:t>in exchange </a:t>
            </a:r>
            <a:r>
              <a:rPr lang="en-IN" dirty="0">
                <a:latin typeface="+mj-lt"/>
              </a:rPr>
              <a:t>for some goods and services. </a:t>
            </a:r>
            <a:r>
              <a:rPr lang="en-IN" dirty="0" smtClean="0">
                <a:latin typeface="+mj-lt"/>
              </a:rPr>
              <a:t>The resource </a:t>
            </a:r>
            <a:r>
              <a:rPr lang="en-IN" dirty="0">
                <a:latin typeface="+mj-lt"/>
              </a:rPr>
              <a:t>given up are money and </a:t>
            </a:r>
            <a:r>
              <a:rPr lang="en-IN" dirty="0" smtClean="0">
                <a:latin typeface="+mj-lt"/>
              </a:rPr>
              <a:t>money's equivalent </a:t>
            </a:r>
            <a:r>
              <a:rPr lang="en-IN" dirty="0">
                <a:latin typeface="+mj-lt"/>
              </a:rPr>
              <a:t>expressed in monetary units</a:t>
            </a:r>
            <a:r>
              <a:rPr lang="en-IN" dirty="0" smtClean="0">
                <a:latin typeface="+mj-lt"/>
              </a:rPr>
              <a:t>".</a:t>
            </a:r>
          </a:p>
          <a:p>
            <a:pPr marL="0" indent="0" algn="just">
              <a:buNone/>
            </a:pPr>
            <a:endParaRPr lang="en-IN" dirty="0">
              <a:latin typeface="+mj-lt"/>
            </a:endParaRPr>
          </a:p>
          <a:p>
            <a:pPr marL="0" indent="0" algn="just">
              <a:buNone/>
            </a:pPr>
            <a:r>
              <a:rPr lang="en-IN" dirty="0" smtClean="0">
                <a:latin typeface="+mj-lt"/>
              </a:rPr>
              <a:t>	"</a:t>
            </a:r>
            <a:r>
              <a:rPr lang="en-IN" b="1" dirty="0">
                <a:solidFill>
                  <a:srgbClr val="FF0000"/>
                </a:solidFill>
                <a:latin typeface="+mj-lt"/>
              </a:rPr>
              <a:t>Cost accounting</a:t>
            </a:r>
            <a:r>
              <a:rPr lang="en-IN" dirty="0">
                <a:latin typeface="+mj-lt"/>
              </a:rPr>
              <a:t> is concerned with recording</a:t>
            </a:r>
            <a:r>
              <a:rPr lang="en-IN" dirty="0" smtClean="0">
                <a:latin typeface="+mj-lt"/>
              </a:rPr>
              <a:t>, classifying </a:t>
            </a:r>
            <a:r>
              <a:rPr lang="en-IN" dirty="0">
                <a:latin typeface="+mj-lt"/>
              </a:rPr>
              <a:t>and summarizing cost for </a:t>
            </a:r>
            <a:r>
              <a:rPr lang="en-IN" dirty="0" smtClean="0">
                <a:latin typeface="+mj-lt"/>
              </a:rPr>
              <a:t>determination of </a:t>
            </a:r>
            <a:r>
              <a:rPr lang="en-IN" dirty="0">
                <a:latin typeface="+mj-lt"/>
              </a:rPr>
              <a:t>cost of products or services, planning, </a:t>
            </a:r>
            <a:r>
              <a:rPr lang="en-IN" dirty="0" smtClean="0">
                <a:latin typeface="+mj-lt"/>
              </a:rPr>
              <a:t>controlling and </a:t>
            </a:r>
            <a:r>
              <a:rPr lang="en-IN" dirty="0">
                <a:latin typeface="+mj-lt"/>
              </a:rPr>
              <a:t>reducing such costs and furnishing </a:t>
            </a:r>
            <a:r>
              <a:rPr lang="en-IN" dirty="0" smtClean="0">
                <a:latin typeface="+mj-lt"/>
              </a:rPr>
              <a:t>of information </a:t>
            </a:r>
            <a:r>
              <a:rPr lang="en-IN" dirty="0">
                <a:latin typeface="+mj-lt"/>
              </a:rPr>
              <a:t>to management for decision making".</a:t>
            </a:r>
          </a:p>
        </p:txBody>
      </p:sp>
    </p:spTree>
    <p:extLst>
      <p:ext uri="{BB962C8B-B14F-4D97-AF65-F5344CB8AC3E}">
        <p14:creationId xmlns:p14="http://schemas.microsoft.com/office/powerpoint/2010/main" val="26130853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1"/>
            <a:ext cx="8260672" cy="762000"/>
          </a:xfrm>
        </p:spPr>
        <p:txBody>
          <a:bodyPr/>
          <a:lstStyle/>
          <a:p>
            <a:r>
              <a:rPr lang="en-IN" b="1" dirty="0" smtClean="0"/>
              <a:t>Cost sheet proforma</a:t>
            </a:r>
            <a:endParaRPr lang="en-IN"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685800"/>
            <a:ext cx="8915400" cy="6042321"/>
          </a:xfrm>
        </p:spPr>
      </p:pic>
    </p:spTree>
    <p:extLst>
      <p:ext uri="{BB962C8B-B14F-4D97-AF65-F5344CB8AC3E}">
        <p14:creationId xmlns:p14="http://schemas.microsoft.com/office/powerpoint/2010/main" val="20621948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Tender</a:t>
            </a:r>
            <a:endParaRPr lang="en-IN" b="1" dirty="0"/>
          </a:p>
        </p:txBody>
      </p:sp>
      <p:sp>
        <p:nvSpPr>
          <p:cNvPr id="3" name="Content Placeholder 2"/>
          <p:cNvSpPr>
            <a:spLocks noGrp="1"/>
          </p:cNvSpPr>
          <p:nvPr>
            <p:ph idx="1"/>
          </p:nvPr>
        </p:nvSpPr>
        <p:spPr>
          <a:xfrm>
            <a:off x="457200" y="1752600"/>
            <a:ext cx="8229600" cy="4800600"/>
          </a:xfrm>
        </p:spPr>
        <p:txBody>
          <a:bodyPr>
            <a:normAutofit lnSpcReduction="10000"/>
          </a:bodyPr>
          <a:lstStyle/>
          <a:p>
            <a:pPr marL="114300" indent="0" algn="just">
              <a:buNone/>
            </a:pPr>
            <a:r>
              <a:rPr lang="en-IN" b="1" dirty="0" smtClean="0"/>
              <a:t>	Tender </a:t>
            </a:r>
            <a:r>
              <a:rPr lang="en-IN" b="1" dirty="0"/>
              <a:t>is the response to an invitation of offer. This invitation provides services/products at quoted price at specific quality (with specific conditions). Generally tenders are floated by government undertakings, corporate players, and financial institutions</a:t>
            </a:r>
            <a:r>
              <a:rPr lang="en-IN" b="1" dirty="0" smtClean="0"/>
              <a:t>.</a:t>
            </a:r>
          </a:p>
          <a:p>
            <a:pPr marL="114300" indent="0" algn="just">
              <a:buNone/>
            </a:pPr>
            <a:endParaRPr lang="en-IN" b="1" dirty="0"/>
          </a:p>
          <a:p>
            <a:pPr marL="114300" indent="0" algn="just">
              <a:buNone/>
            </a:pPr>
            <a:r>
              <a:rPr lang="en-IN" b="1" dirty="0" smtClean="0"/>
              <a:t>	They </a:t>
            </a:r>
            <a:r>
              <a:rPr lang="en-IN" b="1" dirty="0"/>
              <a:t>want goods at large scales in order to meet the production requirements. In most cases, in order to meet the requirement they can't deliver on their own and they have to go to a third party supplier to meet the requirements. For these reasons they invite bids from third party suppliers.</a:t>
            </a:r>
          </a:p>
          <a:p>
            <a:pPr marL="114300" indent="0">
              <a:buNone/>
            </a:pPr>
            <a:endParaRPr lang="en-IN" dirty="0"/>
          </a:p>
        </p:txBody>
      </p:sp>
    </p:spTree>
    <p:extLst>
      <p:ext uri="{BB962C8B-B14F-4D97-AF65-F5344CB8AC3E}">
        <p14:creationId xmlns:p14="http://schemas.microsoft.com/office/powerpoint/2010/main" val="1419528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Quotation</a:t>
            </a:r>
            <a:endParaRPr lang="en-IN" dirty="0"/>
          </a:p>
        </p:txBody>
      </p:sp>
      <p:sp>
        <p:nvSpPr>
          <p:cNvPr id="3" name="Content Placeholder 2"/>
          <p:cNvSpPr>
            <a:spLocks noGrp="1"/>
          </p:cNvSpPr>
          <p:nvPr>
            <p:ph idx="1"/>
          </p:nvPr>
        </p:nvSpPr>
        <p:spPr>
          <a:xfrm>
            <a:off x="457200" y="1752600"/>
            <a:ext cx="8229600" cy="4876800"/>
          </a:xfrm>
        </p:spPr>
        <p:txBody>
          <a:bodyPr/>
          <a:lstStyle/>
          <a:p>
            <a:pPr marL="114300" indent="0" algn="just">
              <a:buNone/>
            </a:pPr>
            <a:r>
              <a:rPr lang="en-IN" b="1" dirty="0" smtClean="0"/>
              <a:t>	Quotation </a:t>
            </a:r>
            <a:r>
              <a:rPr lang="en-IN" b="1" dirty="0"/>
              <a:t>is the formal document or document of promise given by supplier to supply goods &amp; services to buyer at stated price under some specific conditions</a:t>
            </a:r>
            <a:r>
              <a:rPr lang="en-IN" b="1" dirty="0" smtClean="0"/>
              <a:t>.</a:t>
            </a:r>
          </a:p>
          <a:p>
            <a:pPr marL="114300" indent="0" algn="just">
              <a:buNone/>
            </a:pPr>
            <a:endParaRPr lang="en-IN" b="1" dirty="0"/>
          </a:p>
          <a:p>
            <a:pPr marL="114300" indent="0" algn="just">
              <a:buNone/>
            </a:pPr>
            <a:r>
              <a:rPr lang="en-IN" b="1" dirty="0" smtClean="0"/>
              <a:t>	Quotation </a:t>
            </a:r>
            <a:r>
              <a:rPr lang="en-IN" b="1" dirty="0"/>
              <a:t>consists of terms of sales, payment, warranty, price to charge for product/services, time, date, delivery location, validity period. It also helps buyers in knowing the cost of goods/services before purchase. Generally government enterprises float the tenders.</a:t>
            </a:r>
          </a:p>
          <a:p>
            <a:pPr marL="114300" indent="0">
              <a:buNone/>
            </a:pPr>
            <a:endParaRPr lang="en-IN" dirty="0"/>
          </a:p>
        </p:txBody>
      </p:sp>
    </p:spTree>
    <p:extLst>
      <p:ext uri="{BB962C8B-B14F-4D97-AF65-F5344CB8AC3E}">
        <p14:creationId xmlns:p14="http://schemas.microsoft.com/office/powerpoint/2010/main" val="20522710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major differences </a:t>
            </a:r>
            <a:r>
              <a:rPr lang="en-IN" dirty="0" smtClean="0"/>
              <a:t>between</a:t>
            </a:r>
            <a:br>
              <a:rPr lang="en-IN" dirty="0" smtClean="0"/>
            </a:br>
            <a:r>
              <a:rPr lang="en-IN" dirty="0" smtClean="0"/>
              <a:t>tender </a:t>
            </a:r>
            <a:r>
              <a:rPr lang="en-IN" dirty="0"/>
              <a:t>and </a:t>
            </a:r>
            <a:r>
              <a:rPr lang="en-IN" dirty="0" smtClean="0"/>
              <a:t>quotation</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1467448"/>
              </p:ext>
            </p:extLst>
          </p:nvPr>
        </p:nvGraphicFramePr>
        <p:xfrm>
          <a:off x="457200" y="1752600"/>
          <a:ext cx="8229600" cy="4703249"/>
        </p:xfrm>
        <a:graphic>
          <a:graphicData uri="http://schemas.openxmlformats.org/drawingml/2006/table">
            <a:tbl>
              <a:tblPr firstRow="1" bandRow="1">
                <a:tableStyleId>{5C22544A-7EE6-4342-B048-85BDC9FD1C3A}</a:tableStyleId>
              </a:tblPr>
              <a:tblGrid>
                <a:gridCol w="4114800"/>
                <a:gridCol w="4114800"/>
              </a:tblGrid>
              <a:tr h="664649">
                <a:tc>
                  <a:txBody>
                    <a:bodyPr/>
                    <a:lstStyle/>
                    <a:p>
                      <a:pPr algn="ctr"/>
                      <a:r>
                        <a:rPr lang="en-IN" b="1" dirty="0">
                          <a:effectLst/>
                        </a:rPr>
                        <a:t>Tender</a:t>
                      </a:r>
                    </a:p>
                  </a:txBody>
                  <a:tcPr anchor="ctr"/>
                </a:tc>
                <a:tc>
                  <a:txBody>
                    <a:bodyPr/>
                    <a:lstStyle/>
                    <a:p>
                      <a:pPr algn="ctr"/>
                      <a:r>
                        <a:rPr lang="en-IN" b="1" dirty="0">
                          <a:effectLst/>
                        </a:rPr>
                        <a:t>Quotation</a:t>
                      </a:r>
                    </a:p>
                  </a:txBody>
                  <a:tcPr anchor="ctr"/>
                </a:tc>
              </a:tr>
              <a:tr h="935551">
                <a:tc>
                  <a:txBody>
                    <a:bodyPr/>
                    <a:lstStyle/>
                    <a:p>
                      <a:pPr marL="285750" indent="-285750" algn="just">
                        <a:buFont typeface="Arial" pitchFamily="34" charset="0"/>
                        <a:buChar char="•"/>
                      </a:pPr>
                      <a:r>
                        <a:rPr lang="en-IN" b="1"/>
                        <a:t>Supplier bid on goods/services.</a:t>
                      </a:r>
                    </a:p>
                  </a:txBody>
                  <a:tcPr anchor="ctr"/>
                </a:tc>
                <a:tc>
                  <a:txBody>
                    <a:bodyPr/>
                    <a:lstStyle/>
                    <a:p>
                      <a:pPr marL="285750" indent="-285750" algn="just">
                        <a:buFont typeface="Arial" pitchFamily="34" charset="0"/>
                        <a:buChar char="•"/>
                      </a:pPr>
                      <a:r>
                        <a:rPr lang="en-IN" b="1"/>
                        <a:t>Document of estimated cost for supplying goods/services.</a:t>
                      </a:r>
                    </a:p>
                  </a:txBody>
                  <a:tcPr anchor="ctr"/>
                </a:tc>
              </a:tr>
              <a:tr h="762000">
                <a:tc>
                  <a:txBody>
                    <a:bodyPr/>
                    <a:lstStyle/>
                    <a:p>
                      <a:pPr marL="285750" indent="-285750" algn="just">
                        <a:buFont typeface="Arial" pitchFamily="34" charset="0"/>
                        <a:buChar char="•"/>
                      </a:pPr>
                      <a:r>
                        <a:rPr lang="en-IN" b="1"/>
                        <a:t>Find out the best price.</a:t>
                      </a:r>
                    </a:p>
                  </a:txBody>
                  <a:tcPr anchor="ctr"/>
                </a:tc>
                <a:tc>
                  <a:txBody>
                    <a:bodyPr/>
                    <a:lstStyle/>
                    <a:p>
                      <a:pPr marL="285750" indent="-285750" algn="just">
                        <a:buFont typeface="Arial" pitchFamily="34" charset="0"/>
                        <a:buChar char="•"/>
                      </a:pPr>
                      <a:r>
                        <a:rPr lang="en-IN" b="1"/>
                        <a:t>Offering fixed price.</a:t>
                      </a:r>
                    </a:p>
                  </a:txBody>
                  <a:tcPr anchor="ctr"/>
                </a:tc>
              </a:tr>
              <a:tr h="838200">
                <a:tc>
                  <a:txBody>
                    <a:bodyPr/>
                    <a:lstStyle/>
                    <a:p>
                      <a:pPr marL="285750" indent="-285750" algn="just">
                        <a:buFont typeface="Arial" pitchFamily="34" charset="0"/>
                        <a:buChar char="•"/>
                      </a:pPr>
                      <a:r>
                        <a:rPr lang="en-IN" b="1"/>
                        <a:t>Response for request for tender.</a:t>
                      </a:r>
                    </a:p>
                  </a:txBody>
                  <a:tcPr anchor="ctr"/>
                </a:tc>
                <a:tc>
                  <a:txBody>
                    <a:bodyPr/>
                    <a:lstStyle/>
                    <a:p>
                      <a:pPr marL="285750" indent="-285750" algn="just">
                        <a:buFont typeface="Arial" pitchFamily="34" charset="0"/>
                        <a:buChar char="•"/>
                      </a:pPr>
                      <a:r>
                        <a:rPr lang="en-IN" b="1"/>
                        <a:t>Response to request for quotation.</a:t>
                      </a:r>
                    </a:p>
                  </a:txBody>
                  <a:tcPr anchor="ctr"/>
                </a:tc>
              </a:tr>
              <a:tr h="838200">
                <a:tc>
                  <a:txBody>
                    <a:bodyPr/>
                    <a:lstStyle/>
                    <a:p>
                      <a:pPr marL="285750" indent="-285750" algn="just">
                        <a:buFont typeface="Arial" pitchFamily="34" charset="0"/>
                        <a:buChar char="•"/>
                      </a:pPr>
                      <a:r>
                        <a:rPr lang="en-IN" b="1"/>
                        <a:t>Price and quality are the components in Tender.</a:t>
                      </a:r>
                    </a:p>
                  </a:txBody>
                  <a:tcPr anchor="ctr"/>
                </a:tc>
                <a:tc>
                  <a:txBody>
                    <a:bodyPr/>
                    <a:lstStyle/>
                    <a:p>
                      <a:pPr marL="285750" indent="-285750" algn="just">
                        <a:buFont typeface="Arial" pitchFamily="34" charset="0"/>
                        <a:buChar char="•"/>
                      </a:pPr>
                      <a:r>
                        <a:rPr lang="en-IN" b="1"/>
                        <a:t>Price is the component in quotation.</a:t>
                      </a:r>
                    </a:p>
                  </a:txBody>
                  <a:tcPr anchor="ctr"/>
                </a:tc>
              </a:tr>
              <a:tr h="664649">
                <a:tc>
                  <a:txBody>
                    <a:bodyPr/>
                    <a:lstStyle/>
                    <a:p>
                      <a:pPr marL="285750" indent="-285750" algn="just">
                        <a:buFont typeface="Arial" pitchFamily="34" charset="0"/>
                        <a:buChar char="•"/>
                      </a:pPr>
                      <a:r>
                        <a:rPr lang="en-IN" b="1" dirty="0"/>
                        <a:t>Large scope.</a:t>
                      </a:r>
                    </a:p>
                  </a:txBody>
                  <a:tcPr anchor="ctr"/>
                </a:tc>
                <a:tc>
                  <a:txBody>
                    <a:bodyPr/>
                    <a:lstStyle/>
                    <a:p>
                      <a:pPr marL="285750" indent="-285750" algn="just">
                        <a:buFont typeface="Arial" pitchFamily="34" charset="0"/>
                        <a:buChar char="•"/>
                      </a:pPr>
                      <a:r>
                        <a:rPr lang="en-IN" b="1" dirty="0"/>
                        <a:t>Narrow scope.</a:t>
                      </a:r>
                    </a:p>
                  </a:txBody>
                  <a:tcPr anchor="ctr"/>
                </a:tc>
              </a:tr>
            </a:tbl>
          </a:graphicData>
        </a:graphic>
      </p:graphicFrame>
    </p:spTree>
    <p:extLst>
      <p:ext uri="{BB962C8B-B14F-4D97-AF65-F5344CB8AC3E}">
        <p14:creationId xmlns:p14="http://schemas.microsoft.com/office/powerpoint/2010/main" val="1894816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a:t>DEFINITION</a:t>
            </a:r>
          </a:p>
        </p:txBody>
      </p:sp>
      <p:sp>
        <p:nvSpPr>
          <p:cNvPr id="3" name="Content Placeholder 2"/>
          <p:cNvSpPr>
            <a:spLocks noGrp="1"/>
          </p:cNvSpPr>
          <p:nvPr>
            <p:ph idx="1"/>
          </p:nvPr>
        </p:nvSpPr>
        <p:spPr/>
        <p:txBody>
          <a:bodyPr/>
          <a:lstStyle/>
          <a:p>
            <a:pPr marL="114300" indent="0" algn="just">
              <a:lnSpc>
                <a:spcPct val="200000"/>
              </a:lnSpc>
              <a:buNone/>
            </a:pPr>
            <a:r>
              <a:rPr lang="en-IN" dirty="0" smtClean="0">
                <a:latin typeface="+mj-lt"/>
              </a:rPr>
              <a:t>	"</a:t>
            </a:r>
            <a:r>
              <a:rPr lang="en-IN" b="1" dirty="0">
                <a:solidFill>
                  <a:srgbClr val="FF0000"/>
                </a:solidFill>
                <a:latin typeface="+mj-lt"/>
              </a:rPr>
              <a:t>Cost accountancy</a:t>
            </a:r>
            <a:r>
              <a:rPr lang="en-IN" dirty="0">
                <a:latin typeface="+mj-lt"/>
              </a:rPr>
              <a:t>" as the application of </a:t>
            </a:r>
            <a:r>
              <a:rPr lang="en-IN" dirty="0" smtClean="0">
                <a:latin typeface="+mj-lt"/>
              </a:rPr>
              <a:t>costing and </a:t>
            </a:r>
            <a:r>
              <a:rPr lang="en-IN" dirty="0">
                <a:latin typeface="+mj-lt"/>
              </a:rPr>
              <a:t>cost accounting principles, method </a:t>
            </a:r>
            <a:r>
              <a:rPr lang="en-IN" dirty="0" smtClean="0">
                <a:latin typeface="+mj-lt"/>
              </a:rPr>
              <a:t>and techniques </a:t>
            </a:r>
            <a:r>
              <a:rPr lang="en-IN" dirty="0">
                <a:latin typeface="+mj-lt"/>
              </a:rPr>
              <a:t>to the science, art and practice of </a:t>
            </a:r>
            <a:r>
              <a:rPr lang="en-IN" dirty="0" smtClean="0">
                <a:latin typeface="+mj-lt"/>
              </a:rPr>
              <a:t>cost control </a:t>
            </a:r>
            <a:r>
              <a:rPr lang="en-IN" dirty="0">
                <a:latin typeface="+mj-lt"/>
              </a:rPr>
              <a:t>and the ascertainment of profitability.</a:t>
            </a:r>
          </a:p>
        </p:txBody>
      </p:sp>
    </p:spTree>
    <p:extLst>
      <p:ext uri="{BB962C8B-B14F-4D97-AF65-F5344CB8AC3E}">
        <p14:creationId xmlns:p14="http://schemas.microsoft.com/office/powerpoint/2010/main" val="772827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SCOPE OF COST ACCOUNTANCY</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1676400"/>
            <a:ext cx="6165064" cy="4953000"/>
          </a:xfrm>
        </p:spPr>
      </p:pic>
    </p:spTree>
    <p:extLst>
      <p:ext uri="{BB962C8B-B14F-4D97-AF65-F5344CB8AC3E}">
        <p14:creationId xmlns:p14="http://schemas.microsoft.com/office/powerpoint/2010/main" val="2172149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752600"/>
            <a:ext cx="8229600" cy="4953000"/>
          </a:xfrm>
        </p:spPr>
        <p:txBody>
          <a:bodyPr/>
          <a:lstStyle/>
          <a:p>
            <a:pPr marL="114300" indent="0">
              <a:buNone/>
            </a:pPr>
            <a:r>
              <a:rPr lang="en-IN" b="1" dirty="0" smtClean="0"/>
              <a:t>Costing</a:t>
            </a:r>
            <a:r>
              <a:rPr lang="en-IN" dirty="0" smtClean="0"/>
              <a:t>:</a:t>
            </a:r>
          </a:p>
          <a:p>
            <a:pPr marL="114300" indent="0" algn="just">
              <a:spcAft>
                <a:spcPts val="1200"/>
              </a:spcAft>
              <a:buNone/>
            </a:pPr>
            <a:r>
              <a:rPr lang="en-IN" dirty="0" smtClean="0"/>
              <a:t>	The </a:t>
            </a:r>
            <a:r>
              <a:rPr lang="en-IN" dirty="0"/>
              <a:t>technique and process </a:t>
            </a:r>
            <a:r>
              <a:rPr lang="en-IN" dirty="0" smtClean="0"/>
              <a:t>of ascertaining </a:t>
            </a:r>
            <a:r>
              <a:rPr lang="en-IN" dirty="0"/>
              <a:t>the cost</a:t>
            </a:r>
            <a:r>
              <a:rPr lang="en-IN" dirty="0" smtClean="0"/>
              <a:t>.</a:t>
            </a:r>
          </a:p>
          <a:p>
            <a:pPr marL="114300" indent="0" algn="just">
              <a:buNone/>
            </a:pPr>
            <a:r>
              <a:rPr lang="en-IN" b="1" dirty="0" smtClean="0"/>
              <a:t>Cost </a:t>
            </a:r>
            <a:r>
              <a:rPr lang="en-IN" b="1" dirty="0" smtClean="0"/>
              <a:t>Accounting</a:t>
            </a:r>
            <a:r>
              <a:rPr lang="en-IN" dirty="0" smtClean="0"/>
              <a:t>:</a:t>
            </a:r>
          </a:p>
          <a:p>
            <a:pPr marL="114300" indent="0" algn="just">
              <a:spcAft>
                <a:spcPts val="1200"/>
              </a:spcAft>
              <a:buNone/>
            </a:pPr>
            <a:r>
              <a:rPr lang="en-IN" dirty="0"/>
              <a:t>	</a:t>
            </a:r>
            <a:r>
              <a:rPr lang="en-IN" dirty="0" smtClean="0"/>
              <a:t>That </a:t>
            </a:r>
            <a:r>
              <a:rPr lang="en-IN" dirty="0"/>
              <a:t>branch of </a:t>
            </a:r>
            <a:r>
              <a:rPr lang="en-IN" dirty="0" smtClean="0"/>
              <a:t>accounting dealing </a:t>
            </a:r>
            <a:r>
              <a:rPr lang="en-IN" dirty="0"/>
              <a:t>with the classification, recording, allocation</a:t>
            </a:r>
            <a:r>
              <a:rPr lang="en-IN" dirty="0" smtClean="0"/>
              <a:t>, summarisation </a:t>
            </a:r>
            <a:r>
              <a:rPr lang="en-IN" dirty="0"/>
              <a:t>and reporting of current </a:t>
            </a:r>
            <a:r>
              <a:rPr lang="en-IN" dirty="0" smtClean="0"/>
              <a:t>and prospective </a:t>
            </a:r>
            <a:r>
              <a:rPr lang="en-IN" dirty="0"/>
              <a:t>costs</a:t>
            </a:r>
            <a:r>
              <a:rPr lang="en-IN" dirty="0" smtClean="0"/>
              <a:t>.</a:t>
            </a:r>
          </a:p>
          <a:p>
            <a:pPr marL="114300" indent="0" algn="just">
              <a:buNone/>
            </a:pPr>
            <a:r>
              <a:rPr lang="en-IN" b="1" dirty="0" smtClean="0"/>
              <a:t>Cost </a:t>
            </a:r>
            <a:r>
              <a:rPr lang="en-IN" b="1" dirty="0" smtClean="0"/>
              <a:t>Control Techniques</a:t>
            </a:r>
            <a:r>
              <a:rPr lang="en-IN" dirty="0" smtClean="0"/>
              <a:t>:</a:t>
            </a:r>
          </a:p>
          <a:p>
            <a:pPr marL="114300" indent="0" algn="just">
              <a:buNone/>
            </a:pPr>
            <a:r>
              <a:rPr lang="en-IN" dirty="0"/>
              <a:t>	</a:t>
            </a:r>
            <a:r>
              <a:rPr lang="en-IN" dirty="0" smtClean="0"/>
              <a:t>The </a:t>
            </a:r>
            <a:r>
              <a:rPr lang="en-IN" dirty="0"/>
              <a:t>guidance </a:t>
            </a:r>
            <a:r>
              <a:rPr lang="en-IN" dirty="0" smtClean="0"/>
              <a:t>and regulation </a:t>
            </a:r>
            <a:r>
              <a:rPr lang="en-IN" dirty="0"/>
              <a:t>by executive action of operating </a:t>
            </a:r>
            <a:r>
              <a:rPr lang="en-IN" dirty="0" smtClean="0"/>
              <a:t>an undertaking</a:t>
            </a:r>
            <a:r>
              <a:rPr lang="en-IN" dirty="0"/>
              <a:t>."</a:t>
            </a:r>
          </a:p>
        </p:txBody>
      </p:sp>
    </p:spTree>
    <p:extLst>
      <p:ext uri="{BB962C8B-B14F-4D97-AF65-F5344CB8AC3E}">
        <p14:creationId xmlns:p14="http://schemas.microsoft.com/office/powerpoint/2010/main" val="1233025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114300" indent="0">
              <a:buNone/>
            </a:pPr>
            <a:r>
              <a:rPr lang="en-IN" b="1" dirty="0"/>
              <a:t>Budgeting</a:t>
            </a:r>
            <a:r>
              <a:rPr lang="en-IN" dirty="0"/>
              <a:t>: </a:t>
            </a:r>
            <a:endParaRPr lang="en-IN" dirty="0" smtClean="0"/>
          </a:p>
          <a:p>
            <a:pPr marL="114300" indent="0" algn="just">
              <a:buNone/>
            </a:pPr>
            <a:r>
              <a:rPr lang="en-IN" dirty="0" smtClean="0"/>
              <a:t>	An </a:t>
            </a:r>
            <a:r>
              <a:rPr lang="en-IN" dirty="0"/>
              <a:t>overall blue print of </a:t>
            </a:r>
            <a:r>
              <a:rPr lang="en-IN" dirty="0" smtClean="0"/>
              <a:t>a comprehensive </a:t>
            </a:r>
            <a:r>
              <a:rPr lang="en-IN" dirty="0"/>
              <a:t>plan of operations and </a:t>
            </a:r>
            <a:r>
              <a:rPr lang="en-IN" dirty="0" smtClean="0"/>
              <a:t>actions expressed </a:t>
            </a:r>
            <a:r>
              <a:rPr lang="en-IN" dirty="0"/>
              <a:t>in financial terms</a:t>
            </a:r>
            <a:r>
              <a:rPr lang="en-IN" dirty="0" smtClean="0"/>
              <a:t>.</a:t>
            </a:r>
          </a:p>
          <a:p>
            <a:pPr marL="114300" indent="0" algn="just">
              <a:buNone/>
            </a:pPr>
            <a:endParaRPr lang="en-IN" dirty="0" smtClean="0"/>
          </a:p>
          <a:p>
            <a:pPr marL="114300" indent="0" algn="just">
              <a:buNone/>
            </a:pPr>
            <a:r>
              <a:rPr lang="en-IN" b="1" dirty="0" smtClean="0"/>
              <a:t>Cost </a:t>
            </a:r>
            <a:r>
              <a:rPr lang="en-IN" b="1" dirty="0" smtClean="0"/>
              <a:t>Audit</a:t>
            </a:r>
            <a:r>
              <a:rPr lang="en-IN" dirty="0"/>
              <a:t>: </a:t>
            </a:r>
            <a:endParaRPr lang="en-IN" dirty="0" smtClean="0"/>
          </a:p>
          <a:p>
            <a:pPr marL="114300" indent="0" algn="just">
              <a:buNone/>
            </a:pPr>
            <a:r>
              <a:rPr lang="en-IN" dirty="0" smtClean="0"/>
              <a:t>	The </a:t>
            </a:r>
            <a:r>
              <a:rPr lang="en-IN" dirty="0"/>
              <a:t>verification of the correctness </a:t>
            </a:r>
            <a:r>
              <a:rPr lang="en-IN" dirty="0" smtClean="0"/>
              <a:t>of cost </a:t>
            </a:r>
            <a:r>
              <a:rPr lang="en-IN" dirty="0"/>
              <a:t>accounts and of the adherence to the </a:t>
            </a:r>
            <a:r>
              <a:rPr lang="en-IN" dirty="0" smtClean="0"/>
              <a:t>cost accounting </a:t>
            </a:r>
            <a:r>
              <a:rPr lang="en-IN" dirty="0"/>
              <a:t>plan</a:t>
            </a:r>
            <a:r>
              <a:rPr lang="en-IN" dirty="0" smtClean="0"/>
              <a:t>.</a:t>
            </a:r>
            <a:endParaRPr lang="en-IN" dirty="0"/>
          </a:p>
        </p:txBody>
      </p:sp>
    </p:spTree>
    <p:extLst>
      <p:ext uri="{BB962C8B-B14F-4D97-AF65-F5344CB8AC3E}">
        <p14:creationId xmlns:p14="http://schemas.microsoft.com/office/powerpoint/2010/main" val="3290192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NATURE OF COST ACCOUNTING</a:t>
            </a:r>
          </a:p>
        </p:txBody>
      </p:sp>
      <p:sp>
        <p:nvSpPr>
          <p:cNvPr id="3" name="Content Placeholder 2"/>
          <p:cNvSpPr>
            <a:spLocks noGrp="1"/>
          </p:cNvSpPr>
          <p:nvPr>
            <p:ph idx="1"/>
          </p:nvPr>
        </p:nvSpPr>
        <p:spPr>
          <a:xfrm>
            <a:off x="457200" y="2057400"/>
            <a:ext cx="8229600" cy="4068763"/>
          </a:xfrm>
        </p:spPr>
        <p:txBody>
          <a:bodyPr/>
          <a:lstStyle/>
          <a:p>
            <a:pPr>
              <a:lnSpc>
                <a:spcPct val="200000"/>
              </a:lnSpc>
              <a:spcAft>
                <a:spcPts val="1200"/>
              </a:spcAft>
              <a:buFont typeface="Wingdings" pitchFamily="2" charset="2"/>
              <a:buChar char="Ø"/>
            </a:pPr>
            <a:r>
              <a:rPr lang="en-IN" b="1" dirty="0" smtClean="0"/>
              <a:t>Cost </a:t>
            </a:r>
            <a:r>
              <a:rPr lang="en-IN" b="1" dirty="0"/>
              <a:t>accounting is a branch of </a:t>
            </a:r>
            <a:r>
              <a:rPr lang="en-IN" b="1" dirty="0" smtClean="0"/>
              <a:t>knowledge</a:t>
            </a:r>
          </a:p>
          <a:p>
            <a:pPr>
              <a:lnSpc>
                <a:spcPct val="200000"/>
              </a:lnSpc>
              <a:spcAft>
                <a:spcPts val="1200"/>
              </a:spcAft>
              <a:buFont typeface="Wingdings" pitchFamily="2" charset="2"/>
              <a:buChar char="Ø"/>
            </a:pPr>
            <a:r>
              <a:rPr lang="en-IN" b="1" dirty="0" smtClean="0"/>
              <a:t>Cost </a:t>
            </a:r>
            <a:r>
              <a:rPr lang="en-IN" b="1" dirty="0"/>
              <a:t>accounting is a </a:t>
            </a:r>
            <a:r>
              <a:rPr lang="en-IN" b="1" dirty="0" smtClean="0"/>
              <a:t>science</a:t>
            </a:r>
          </a:p>
          <a:p>
            <a:pPr>
              <a:lnSpc>
                <a:spcPct val="200000"/>
              </a:lnSpc>
              <a:spcAft>
                <a:spcPts val="1200"/>
              </a:spcAft>
              <a:buFont typeface="Wingdings" pitchFamily="2" charset="2"/>
              <a:buChar char="Ø"/>
            </a:pPr>
            <a:r>
              <a:rPr lang="en-IN" b="1" dirty="0" smtClean="0"/>
              <a:t>Cost </a:t>
            </a:r>
            <a:r>
              <a:rPr lang="en-IN" b="1" dirty="0"/>
              <a:t>accounting is an </a:t>
            </a:r>
            <a:r>
              <a:rPr lang="en-IN" b="1" dirty="0" smtClean="0"/>
              <a:t>art</a:t>
            </a:r>
          </a:p>
          <a:p>
            <a:pPr>
              <a:lnSpc>
                <a:spcPct val="200000"/>
              </a:lnSpc>
              <a:spcAft>
                <a:spcPts val="1200"/>
              </a:spcAft>
              <a:buFont typeface="Wingdings" pitchFamily="2" charset="2"/>
              <a:buChar char="Ø"/>
            </a:pPr>
            <a:r>
              <a:rPr lang="en-IN" b="1" dirty="0" smtClean="0"/>
              <a:t>Cost </a:t>
            </a:r>
            <a:r>
              <a:rPr lang="en-IN" b="1" dirty="0"/>
              <a:t>accounting is a profession </a:t>
            </a:r>
          </a:p>
        </p:txBody>
      </p:sp>
    </p:spTree>
    <p:extLst>
      <p:ext uri="{BB962C8B-B14F-4D97-AF65-F5344CB8AC3E}">
        <p14:creationId xmlns:p14="http://schemas.microsoft.com/office/powerpoint/2010/main" val="1207881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304800"/>
            <a:ext cx="8260672" cy="1371600"/>
          </a:xfrm>
        </p:spPr>
        <p:txBody>
          <a:bodyPr>
            <a:normAutofit fontScale="90000"/>
          </a:bodyPr>
          <a:lstStyle/>
          <a:p>
            <a:r>
              <a:rPr lang="en-IN" b="1" dirty="0"/>
              <a:t>Distinguish </a:t>
            </a:r>
            <a:r>
              <a:rPr lang="en-IN" b="1" dirty="0" smtClean="0"/>
              <a:t> between </a:t>
            </a:r>
            <a:br>
              <a:rPr lang="en-IN" b="1" dirty="0" smtClean="0"/>
            </a:br>
            <a:r>
              <a:rPr lang="en-IN" sz="2700" b="1" dirty="0" smtClean="0"/>
              <a:t>Cost Accounting &amp; </a:t>
            </a:r>
            <a:r>
              <a:rPr lang="en-IN" sz="2700" b="1" dirty="0"/>
              <a:t>Financial Accounting</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29929002"/>
              </p:ext>
            </p:extLst>
          </p:nvPr>
        </p:nvGraphicFramePr>
        <p:xfrm>
          <a:off x="457200" y="1905001"/>
          <a:ext cx="8229600" cy="4571999"/>
        </p:xfrm>
        <a:graphic>
          <a:graphicData uri="http://schemas.openxmlformats.org/drawingml/2006/table">
            <a:tbl>
              <a:tblPr firstRow="1" bandRow="1">
                <a:tableStyleId>{5C22544A-7EE6-4342-B048-85BDC9FD1C3A}</a:tableStyleId>
              </a:tblPr>
              <a:tblGrid>
                <a:gridCol w="4114800"/>
                <a:gridCol w="4114800"/>
              </a:tblGrid>
              <a:tr h="528932">
                <a:tc>
                  <a:txBody>
                    <a:bodyPr/>
                    <a:lstStyle/>
                    <a:p>
                      <a:pPr algn="ctr"/>
                      <a:r>
                        <a:rPr lang="en-IN" b="1" dirty="0" smtClean="0">
                          <a:solidFill>
                            <a:schemeClr val="accent5">
                              <a:lumMod val="40000"/>
                              <a:lumOff val="60000"/>
                            </a:schemeClr>
                          </a:solidFill>
                        </a:rPr>
                        <a:t>Cost Accounts</a:t>
                      </a:r>
                      <a:endParaRPr lang="en-IN" b="1" dirty="0">
                        <a:solidFill>
                          <a:schemeClr val="accent5">
                            <a:lumMod val="40000"/>
                            <a:lumOff val="60000"/>
                          </a:schemeClr>
                        </a:solidFill>
                      </a:endParaRPr>
                    </a:p>
                  </a:txBody>
                  <a:tcPr anchor="ctr"/>
                </a:tc>
                <a:tc>
                  <a:txBody>
                    <a:bodyPr/>
                    <a:lstStyle/>
                    <a:p>
                      <a:pPr algn="ctr"/>
                      <a:r>
                        <a:rPr lang="en-IN" b="1" dirty="0" smtClean="0">
                          <a:solidFill>
                            <a:schemeClr val="accent5">
                              <a:lumMod val="40000"/>
                              <a:lumOff val="60000"/>
                            </a:schemeClr>
                          </a:solidFill>
                        </a:rPr>
                        <a:t>Financial Accounts</a:t>
                      </a:r>
                      <a:endParaRPr lang="en-IN" b="1" dirty="0">
                        <a:solidFill>
                          <a:schemeClr val="accent5">
                            <a:lumMod val="40000"/>
                            <a:lumOff val="60000"/>
                          </a:schemeClr>
                        </a:solidFill>
                      </a:endParaRPr>
                    </a:p>
                  </a:txBody>
                  <a:tcPr anchor="ctr"/>
                </a:tc>
              </a:tr>
              <a:tr h="1304214">
                <a:tc>
                  <a:txBody>
                    <a:bodyPr/>
                    <a:lstStyle/>
                    <a:p>
                      <a:pPr algn="just"/>
                      <a:r>
                        <a:rPr lang="en-IN" b="1" dirty="0" smtClean="0"/>
                        <a:t>Its purpose is internal reporting, i.e., to the management of every business.</a:t>
                      </a:r>
                      <a:endParaRPr lang="en-IN" b="1" dirty="0"/>
                    </a:p>
                  </a:txBody>
                  <a:tcPr anchor="ctr"/>
                </a:tc>
                <a:tc>
                  <a:txBody>
                    <a:bodyPr/>
                    <a:lstStyle/>
                    <a:p>
                      <a:pPr algn="just"/>
                      <a:r>
                        <a:rPr lang="en-IN" b="1" dirty="0" smtClean="0"/>
                        <a:t>Its purpose is external reporting mainly to owners, creditors, government, etc.</a:t>
                      </a:r>
                      <a:endParaRPr lang="en-IN" b="1" dirty="0"/>
                    </a:p>
                  </a:txBody>
                  <a:tcPr anchor="ctr"/>
                </a:tc>
              </a:tr>
              <a:tr h="912951">
                <a:tc>
                  <a:txBody>
                    <a:bodyPr/>
                    <a:lstStyle/>
                    <a:p>
                      <a:pPr algn="just"/>
                      <a:r>
                        <a:rPr lang="en-IN" b="1" dirty="0" smtClean="0"/>
                        <a:t>Provide adequate data for formulating pricing policy.</a:t>
                      </a:r>
                      <a:endParaRPr lang="en-IN" b="1" dirty="0"/>
                    </a:p>
                  </a:txBody>
                  <a:tcPr anchor="ctr"/>
                </a:tc>
                <a:tc>
                  <a:txBody>
                    <a:bodyPr/>
                    <a:lstStyle/>
                    <a:p>
                      <a:pPr algn="just"/>
                      <a:r>
                        <a:rPr lang="en-IN" b="1" dirty="0" smtClean="0"/>
                        <a:t>Fail to guide the formulation of pricing policy.</a:t>
                      </a:r>
                      <a:endParaRPr lang="en-IN" b="1" dirty="0"/>
                    </a:p>
                  </a:txBody>
                  <a:tcPr anchor="ctr"/>
                </a:tc>
              </a:tr>
              <a:tr h="912951">
                <a:tc>
                  <a:txBody>
                    <a:bodyPr/>
                    <a:lstStyle/>
                    <a:p>
                      <a:pPr algn="just"/>
                      <a:r>
                        <a:rPr lang="en-IN" b="1" dirty="0" smtClean="0"/>
                        <a:t>Furnishes cost data at frequent interval.</a:t>
                      </a:r>
                      <a:endParaRPr lang="en-IN" b="1" dirty="0"/>
                    </a:p>
                  </a:txBody>
                  <a:tcPr anchor="ctr"/>
                </a:tc>
                <a:tc>
                  <a:txBody>
                    <a:bodyPr/>
                    <a:lstStyle/>
                    <a:p>
                      <a:pPr algn="just"/>
                      <a:r>
                        <a:rPr lang="en-IN" b="1" dirty="0" smtClean="0"/>
                        <a:t>Provide financial information once a year.</a:t>
                      </a:r>
                      <a:endParaRPr lang="en-IN" b="1" dirty="0"/>
                    </a:p>
                  </a:txBody>
                  <a:tcPr anchor="ctr"/>
                </a:tc>
              </a:tr>
              <a:tr h="912951">
                <a:tc>
                  <a:txBody>
                    <a:bodyPr/>
                    <a:lstStyle/>
                    <a:p>
                      <a:pPr algn="just"/>
                      <a:r>
                        <a:rPr lang="en-IN" b="1" dirty="0" smtClean="0"/>
                        <a:t>Help in evaluating the efficiency of business.</a:t>
                      </a:r>
                      <a:endParaRPr lang="en-IN" b="1" dirty="0"/>
                    </a:p>
                  </a:txBody>
                  <a:tcPr anchor="ctr"/>
                </a:tc>
                <a:tc>
                  <a:txBody>
                    <a:bodyPr/>
                    <a:lstStyle/>
                    <a:p>
                      <a:pPr algn="just"/>
                      <a:r>
                        <a:rPr lang="en-IN" b="1" dirty="0" smtClean="0"/>
                        <a:t>Not sufficient to evaluate the efficiency of the business.</a:t>
                      </a:r>
                      <a:endParaRPr lang="en-IN" b="1" dirty="0"/>
                    </a:p>
                  </a:txBody>
                  <a:tcPr anchor="ctr"/>
                </a:tc>
              </a:tr>
            </a:tbl>
          </a:graphicData>
        </a:graphic>
      </p:graphicFrame>
    </p:spTree>
    <p:extLst>
      <p:ext uri="{BB962C8B-B14F-4D97-AF65-F5344CB8AC3E}">
        <p14:creationId xmlns:p14="http://schemas.microsoft.com/office/powerpoint/2010/main" val="354512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COST TECHNIQUES</a:t>
            </a:r>
          </a:p>
        </p:txBody>
      </p:sp>
      <p:sp>
        <p:nvSpPr>
          <p:cNvPr id="3" name="Content Placeholder 2"/>
          <p:cNvSpPr>
            <a:spLocks noGrp="1"/>
          </p:cNvSpPr>
          <p:nvPr>
            <p:ph idx="1"/>
          </p:nvPr>
        </p:nvSpPr>
        <p:spPr/>
        <p:txBody>
          <a:bodyPr>
            <a:normAutofit fontScale="92500" lnSpcReduction="10000"/>
          </a:bodyPr>
          <a:lstStyle/>
          <a:p>
            <a:pPr>
              <a:lnSpc>
                <a:spcPct val="200000"/>
              </a:lnSpc>
              <a:buFont typeface="Wingdings" pitchFamily="2" charset="2"/>
              <a:buChar char="Ø"/>
            </a:pPr>
            <a:r>
              <a:rPr lang="it-IT" b="1" dirty="0" smtClean="0"/>
              <a:t> Absorption costing</a:t>
            </a:r>
          </a:p>
          <a:p>
            <a:pPr>
              <a:lnSpc>
                <a:spcPct val="200000"/>
              </a:lnSpc>
              <a:buFont typeface="Wingdings" pitchFamily="2" charset="2"/>
              <a:buChar char="Ø"/>
            </a:pPr>
            <a:r>
              <a:rPr lang="it-IT" b="1" dirty="0" smtClean="0"/>
              <a:t> Marginal costing</a:t>
            </a:r>
          </a:p>
          <a:p>
            <a:pPr>
              <a:lnSpc>
                <a:spcPct val="200000"/>
              </a:lnSpc>
              <a:buFont typeface="Wingdings" pitchFamily="2" charset="2"/>
              <a:buChar char="Ø"/>
            </a:pPr>
            <a:r>
              <a:rPr lang="it-IT" b="1" dirty="0" smtClean="0"/>
              <a:t> </a:t>
            </a:r>
            <a:r>
              <a:rPr lang="it-IT" b="1" dirty="0"/>
              <a:t>Historical </a:t>
            </a:r>
            <a:r>
              <a:rPr lang="it-IT" b="1" dirty="0" smtClean="0"/>
              <a:t>costing</a:t>
            </a:r>
          </a:p>
          <a:p>
            <a:pPr>
              <a:lnSpc>
                <a:spcPct val="200000"/>
              </a:lnSpc>
              <a:buFont typeface="Wingdings" pitchFamily="2" charset="2"/>
              <a:buChar char="Ø"/>
            </a:pPr>
            <a:r>
              <a:rPr lang="it-IT" b="1" dirty="0" smtClean="0"/>
              <a:t> Standard costing</a:t>
            </a:r>
          </a:p>
          <a:p>
            <a:pPr>
              <a:lnSpc>
                <a:spcPct val="200000"/>
              </a:lnSpc>
              <a:buFont typeface="Wingdings" pitchFamily="2" charset="2"/>
              <a:buChar char="Ø"/>
            </a:pPr>
            <a:r>
              <a:rPr lang="it-IT" b="1" dirty="0" smtClean="0"/>
              <a:t> Differential costing</a:t>
            </a:r>
          </a:p>
          <a:p>
            <a:pPr>
              <a:lnSpc>
                <a:spcPct val="200000"/>
              </a:lnSpc>
              <a:buFont typeface="Wingdings" pitchFamily="2" charset="2"/>
              <a:buChar char="Ø"/>
            </a:pPr>
            <a:r>
              <a:rPr lang="it-IT" b="1" dirty="0" smtClean="0"/>
              <a:t> Uniform </a:t>
            </a:r>
            <a:r>
              <a:rPr lang="it-IT" b="1" dirty="0"/>
              <a:t>costing </a:t>
            </a:r>
            <a:endParaRPr lang="en-IN" b="1" dirty="0"/>
          </a:p>
        </p:txBody>
      </p:sp>
    </p:spTree>
    <p:extLst>
      <p:ext uri="{BB962C8B-B14F-4D97-AF65-F5344CB8AC3E}">
        <p14:creationId xmlns:p14="http://schemas.microsoft.com/office/powerpoint/2010/main" val="19023008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139</TotalTime>
  <Words>526</Words>
  <Application>Microsoft Office PowerPoint</Application>
  <PresentationFormat>On-screen Show (4:3)</PresentationFormat>
  <Paragraphs>157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Apothecary</vt:lpstr>
      <vt:lpstr>PRACTICAL COSTING (20UCO4CC8) </vt:lpstr>
      <vt:lpstr>PowerPoint Presentation</vt:lpstr>
      <vt:lpstr>DEFINITION</vt:lpstr>
      <vt:lpstr>SCOPE OF COST ACCOUNTANCY</vt:lpstr>
      <vt:lpstr>PowerPoint Presentation</vt:lpstr>
      <vt:lpstr>PowerPoint Presentation</vt:lpstr>
      <vt:lpstr>NATURE OF COST ACCOUNTING</vt:lpstr>
      <vt:lpstr>Distinguish  between  Cost Accounting &amp; Financial Accounting</vt:lpstr>
      <vt:lpstr>COST TECHNIQUES</vt:lpstr>
      <vt:lpstr>COSTING SYSTEM</vt:lpstr>
      <vt:lpstr>COSTING METHODS</vt:lpstr>
      <vt:lpstr>Need for cost classification</vt:lpstr>
      <vt:lpstr>CLASSIFICATION OF COST</vt:lpstr>
      <vt:lpstr>PowerPoint Presentation</vt:lpstr>
      <vt:lpstr>PowerPoint Presentation</vt:lpstr>
      <vt:lpstr>PowerPoint Presentation</vt:lpstr>
      <vt:lpstr>COST SHEET</vt:lpstr>
      <vt:lpstr>COMPONENTS OF TOTAL COST</vt:lpstr>
      <vt:lpstr>COST EQUATIONS</vt:lpstr>
      <vt:lpstr>Cost sheet proforma</vt:lpstr>
      <vt:lpstr>Tender</vt:lpstr>
      <vt:lpstr>Quotation</vt:lpstr>
      <vt:lpstr>major differences between tender and quotation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COSTING (20UCO4CC8) </dc:title>
  <dc:creator>Staff</dc:creator>
  <cp:lastModifiedBy>student</cp:lastModifiedBy>
  <cp:revision>37</cp:revision>
  <dcterms:created xsi:type="dcterms:W3CDTF">2006-08-16T00:00:00Z</dcterms:created>
  <dcterms:modified xsi:type="dcterms:W3CDTF">2023-04-05T05:54:12Z</dcterms:modified>
</cp:coreProperties>
</file>